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13" r:id="rId5"/>
    <p:sldId id="711" r:id="rId6"/>
    <p:sldId id="714" r:id="rId7"/>
    <p:sldId id="715" r:id="rId8"/>
    <p:sldId id="716" r:id="rId9"/>
    <p:sldId id="717" r:id="rId10"/>
    <p:sldId id="718" r:id="rId11"/>
    <p:sldId id="712" r:id="rId12"/>
    <p:sldId id="756" r:id="rId13"/>
    <p:sldId id="758" r:id="rId14"/>
    <p:sldId id="755" r:id="rId15"/>
    <p:sldId id="767" r:id="rId16"/>
    <p:sldId id="753" r:id="rId17"/>
    <p:sldId id="766" r:id="rId18"/>
    <p:sldId id="722" r:id="rId19"/>
    <p:sldId id="738" r:id="rId20"/>
    <p:sldId id="737" r:id="rId21"/>
    <p:sldId id="739" r:id="rId22"/>
    <p:sldId id="740" r:id="rId23"/>
    <p:sldId id="760" r:id="rId24"/>
    <p:sldId id="742" r:id="rId25"/>
    <p:sldId id="743" r:id="rId26"/>
    <p:sldId id="761" r:id="rId27"/>
    <p:sldId id="762" r:id="rId28"/>
    <p:sldId id="713" r:id="rId29"/>
    <p:sldId id="769" r:id="rId30"/>
    <p:sldId id="770" r:id="rId31"/>
    <p:sldId id="757" r:id="rId32"/>
    <p:sldId id="764" r:id="rId33"/>
    <p:sldId id="768" r:id="rId34"/>
    <p:sldId id="735" r:id="rId35"/>
    <p:sldId id="719" r:id="rId36"/>
  </p:sldIdLst>
  <p:sldSz cx="12192000" cy="6858000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053B5F"/>
    <a:srgbClr val="E6E6E6"/>
    <a:srgbClr val="FF7D7D"/>
    <a:srgbClr val="FFFFFF"/>
    <a:srgbClr val="17177A"/>
    <a:srgbClr val="6F6FDB"/>
    <a:srgbClr val="D84F13"/>
    <a:srgbClr val="FFC000"/>
    <a:srgbClr val="D84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4" autoAdjust="0"/>
    <p:restoredTop sz="87989" autoAdjust="0"/>
  </p:normalViewPr>
  <p:slideViewPr>
    <p:cSldViewPr>
      <p:cViewPr>
        <p:scale>
          <a:sx n="100" d="100"/>
          <a:sy n="100" d="100"/>
        </p:scale>
        <p:origin x="102" y="12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674" y="-86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许威" userId="69338fdb-c523-419d-ba25-bd6c768bf22f" providerId="ADAL" clId="{8EEDB542-4323-492F-95E7-CB82A026300D}"/>
    <pc:docChg chg="undo modSld">
      <pc:chgData name="许威" userId="69338fdb-c523-419d-ba25-bd6c768bf22f" providerId="ADAL" clId="{8EEDB542-4323-492F-95E7-CB82A026300D}" dt="2021-02-15T02:53:33.550" v="5" actId="1076"/>
      <pc:docMkLst>
        <pc:docMk/>
      </pc:docMkLst>
      <pc:sldChg chg="modSp">
        <pc:chgData name="许威" userId="69338fdb-c523-419d-ba25-bd6c768bf22f" providerId="ADAL" clId="{8EEDB542-4323-492F-95E7-CB82A026300D}" dt="2021-02-15T02:53:33.550" v="5" actId="1076"/>
        <pc:sldMkLst>
          <pc:docMk/>
          <pc:sldMk cId="2030366076" sldId="695"/>
        </pc:sldMkLst>
        <pc:spChg chg="mod">
          <ac:chgData name="许威" userId="69338fdb-c523-419d-ba25-bd6c768bf22f" providerId="ADAL" clId="{8EEDB542-4323-492F-95E7-CB82A026300D}" dt="2021-02-15T02:51:58.469" v="2" actId="1076"/>
          <ac:spMkLst>
            <pc:docMk/>
            <pc:sldMk cId="2030366076" sldId="695"/>
            <ac:spMk id="92" creationId="{525D1CB3-4F54-45C4-9FF9-D6BED77771B7}"/>
          </ac:spMkLst>
        </pc:spChg>
        <pc:picChg chg="mod">
          <ac:chgData name="许威" userId="69338fdb-c523-419d-ba25-bd6c768bf22f" providerId="ADAL" clId="{8EEDB542-4323-492F-95E7-CB82A026300D}" dt="2021-02-15T02:53:33.550" v="5" actId="1076"/>
          <ac:picMkLst>
            <pc:docMk/>
            <pc:sldMk cId="2030366076" sldId="695"/>
            <ac:picMk id="91" creationId="{29C2998F-CF7F-475A-8B12-D3ED691BB5AE}"/>
          </ac:picMkLst>
        </pc:picChg>
        <pc:cxnChg chg="mod">
          <ac:chgData name="许威" userId="69338fdb-c523-419d-ba25-bd6c768bf22f" providerId="ADAL" clId="{8EEDB542-4323-492F-95E7-CB82A026300D}" dt="2021-02-15T02:51:58.469" v="2" actId="1076"/>
          <ac:cxnSpMkLst>
            <pc:docMk/>
            <pc:sldMk cId="2030366076" sldId="695"/>
            <ac:cxnSpMk id="93" creationId="{3F352DFE-3292-49E5-AEB8-3237B94957A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D9E3853-63FE-445F-9349-CF9FF1D347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5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425" tIns="48214" rIns="96425" bIns="48214" numCol="1" anchor="t" anchorCtr="0" compatLnSpc="1">
            <a:prstTxWarp prst="textNoShape">
              <a:avLst/>
            </a:prstTxWarp>
          </a:bodyPr>
          <a:lstStyle>
            <a:lvl1pPr defTabSz="963315" eaLnBrk="1" hangingPunct="1">
              <a:spcBef>
                <a:spcPct val="0"/>
              </a:spcBef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1822C1D-9D45-4505-996D-9FE011CF737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7" y="5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425" tIns="48214" rIns="96425" bIns="48214" numCol="1" anchor="t" anchorCtr="0" compatLnSpc="1">
            <a:prstTxWarp prst="textNoShape">
              <a:avLst/>
            </a:prstTxWarp>
          </a:bodyPr>
          <a:lstStyle>
            <a:lvl1pPr algn="r" defTabSz="963315" eaLnBrk="1" hangingPunct="1">
              <a:spcBef>
                <a:spcPct val="0"/>
              </a:spcBef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C990857D-3C2B-4A08-BD76-E2250BD6EE1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1856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425" tIns="48214" rIns="96425" bIns="48214" numCol="1" anchor="b" anchorCtr="0" compatLnSpc="1">
            <a:prstTxWarp prst="textNoShape">
              <a:avLst/>
            </a:prstTxWarp>
          </a:bodyPr>
          <a:lstStyle>
            <a:lvl1pPr defTabSz="963315" eaLnBrk="1" hangingPunct="1">
              <a:spcBef>
                <a:spcPct val="0"/>
              </a:spcBef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46AFA2F-A228-412B-8AB6-7DB849C98CA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7" y="9721856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425" tIns="48214" rIns="96425" bIns="48214" numCol="1" anchor="b" anchorCtr="0" compatLnSpc="1">
            <a:prstTxWarp prst="textNoShape">
              <a:avLst/>
            </a:prstTxWarp>
          </a:bodyPr>
          <a:lstStyle>
            <a:lvl1pPr algn="r" defTabSz="963315" eaLnBrk="1" hangingPunct="1">
              <a:defRPr sz="1200"/>
            </a:lvl1pPr>
          </a:lstStyle>
          <a:p>
            <a:pPr>
              <a:defRPr/>
            </a:pPr>
            <a:fld id="{AAAC479E-17DF-4F51-9993-7C7A17D442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BB133FB-4B93-421E-9E63-E104AD7E031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5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425" tIns="48214" rIns="96425" bIns="48214" numCol="1" anchor="t" anchorCtr="0" compatLnSpc="1">
            <a:prstTxWarp prst="textNoShape">
              <a:avLst/>
            </a:prstTxWarp>
          </a:bodyPr>
          <a:lstStyle>
            <a:lvl1pPr defTabSz="963315" eaLnBrk="1" hangingPunct="1">
              <a:spcBef>
                <a:spcPct val="0"/>
              </a:spcBef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682E37F-F70E-4509-B2B6-DC32FAF594C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7" y="5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425" tIns="48214" rIns="96425" bIns="48214" numCol="1" anchor="t" anchorCtr="0" compatLnSpc="1">
            <a:prstTxWarp prst="textNoShape">
              <a:avLst/>
            </a:prstTxWarp>
          </a:bodyPr>
          <a:lstStyle>
            <a:lvl1pPr algn="r" defTabSz="963315" eaLnBrk="1" hangingPunct="1">
              <a:spcBef>
                <a:spcPct val="0"/>
              </a:spcBef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A77C266-34D2-4B4A-A7CF-FD19B2395B4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6763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1027F36C-CB2B-4198-8406-7677FE2CDDE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1" y="4862517"/>
            <a:ext cx="5207000" cy="46053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425" tIns="48214" rIns="96425" bIns="482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2E46F7D-6EAC-43E4-A211-7F588F55D68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856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425" tIns="48214" rIns="96425" bIns="48214" numCol="1" anchor="b" anchorCtr="0" compatLnSpc="1">
            <a:prstTxWarp prst="textNoShape">
              <a:avLst/>
            </a:prstTxWarp>
          </a:bodyPr>
          <a:lstStyle>
            <a:lvl1pPr defTabSz="963315" eaLnBrk="1" hangingPunct="1">
              <a:spcBef>
                <a:spcPct val="0"/>
              </a:spcBef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D144A6A2-874B-4E19-ACC2-00A8E2BEED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7" y="9721856"/>
            <a:ext cx="3076575" cy="5127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425" tIns="48214" rIns="96425" bIns="48214" numCol="1" anchor="b" anchorCtr="0" compatLnSpc="1">
            <a:prstTxWarp prst="textNoShape">
              <a:avLst/>
            </a:prstTxWarp>
          </a:bodyPr>
          <a:lstStyle>
            <a:lvl1pPr algn="r" defTabSz="963315" eaLnBrk="1" hangingPunct="1">
              <a:defRPr sz="1200"/>
            </a:lvl1pPr>
          </a:lstStyle>
          <a:p>
            <a:pPr>
              <a:defRPr/>
            </a:pPr>
            <a:fld id="{E0F0A5ED-8E9A-4305-93A6-A220BB9095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EA63C5CE-8DEE-43E9-964F-F0CBE4E2BB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0367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39720" indent="-282554" defTabSz="960367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39740" indent="-225409" defTabSz="960367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96906" indent="-225409" defTabSz="960367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4073" indent="-225409" defTabSz="960367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1239" indent="-225409" defTabSz="9603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68405" indent="-225409" defTabSz="9603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5572" indent="-225409" defTabSz="9603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2737" indent="-225409" defTabSz="9603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2BB9C62-D658-4342-9F79-2992D3DA8B4D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51FD3A92-283E-4CF0-B419-055BC025A9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84DA7D1-699A-4056-A8D9-AFF9F17FF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1800" dirty="0"/>
              <a:t>尊敬的各位专家，上午好。我是许威，来自东南大学移动通信全国重点实验室，和 紫金山实验室。今天汇报的项目是：高频</a:t>
            </a:r>
            <a:r>
              <a:rPr lang="en-US" altLang="zh-CN" sz="1800" dirty="0"/>
              <a:t>MIMO</a:t>
            </a:r>
            <a:r>
              <a:rPr lang="zh-CN" altLang="en-US" sz="1800" dirty="0"/>
              <a:t>中资源受限的通感融合理论方法研究</a:t>
            </a:r>
            <a:endParaRPr lang="zh-CN" altLang="zh-CN" sz="18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前两句话加数据：</a:t>
            </a:r>
            <a:r>
              <a:rPr lang="en-US" altLang="zh-CN" sz="1800" dirty="0"/>
              <a:t>……</a:t>
            </a:r>
            <a:r>
              <a:rPr lang="zh-CN" altLang="en-US" sz="1800" dirty="0"/>
              <a:t>为了驱动大规模</a:t>
            </a:r>
            <a:r>
              <a:rPr lang="en-US" altLang="zh-CN" sz="1800" dirty="0"/>
              <a:t>MIMO</a:t>
            </a:r>
            <a:r>
              <a:rPr lang="zh-CN" altLang="en-US" sz="1800" dirty="0"/>
              <a:t>成百上千的天线单元，单基站射频链路功耗成本均幂级数增加，同时高频段电磁传播损耗大，导致所需基站覆盖密度平方倍增。这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两个挑战的乘积效应</a:t>
            </a:r>
            <a:r>
              <a:rPr lang="zh-CN" altLang="en-US" sz="1800" dirty="0"/>
              <a:t>导致大规模</a:t>
            </a:r>
            <a:r>
              <a:rPr lang="en-US" altLang="zh-CN" sz="1800" dirty="0"/>
              <a:t>MIMO</a:t>
            </a:r>
            <a:r>
              <a:rPr lang="zh-CN" altLang="en-US" sz="1800" dirty="0"/>
              <a:t>广泛部署的成本、功耗、基带算法复杂度均急剧增加。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单站成本与建站密度的乘积式增长</a:t>
            </a:r>
            <a:r>
              <a:rPr lang="en-US" altLang="zh-CN" sz="1800" dirty="0"/>
              <a:t>(</a:t>
            </a:r>
            <a:r>
              <a:rPr lang="zh-CN" altLang="en-US" sz="1800" dirty="0"/>
              <a:t>数据</a:t>
            </a:r>
            <a:r>
              <a:rPr lang="en-US" altLang="zh-CN" sz="1800" dirty="0"/>
              <a:t>*)</a:t>
            </a:r>
            <a:r>
              <a:rPr lang="zh-CN" altLang="en-US" sz="1800" dirty="0"/>
              <a:t>成为</a:t>
            </a:r>
            <a:r>
              <a:rPr lang="en-US" altLang="zh-CN" sz="1800" dirty="0" err="1"/>
              <a:t>xxxx</a:t>
            </a:r>
            <a:r>
              <a:rPr lang="zh-CN" altLang="en-US" sz="1800" dirty="0"/>
              <a:t>面临的核心挑战  放中间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33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F0A5ED-8E9A-4305-93A6-A220BB9095B0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6331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264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23B3-C6F7-0554-85FD-D66479F53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D73BCE-9587-E5F4-9DDF-9EC11F69F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5A10A4-C322-F24E-3334-BF8D98F35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728929-1E62-CCEC-D092-4C8F98BA1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357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23B3-C6F7-0554-85FD-D66479F53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D73BCE-9587-E5F4-9DDF-9EC11F69F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5A10A4-C322-F24E-3334-BF8D98F35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728929-1E62-CCEC-D092-4C8F98BA1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0953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申请人面向大规模</a:t>
            </a:r>
            <a:r>
              <a:rPr lang="en-US" altLang="zh-CN" sz="1800" dirty="0"/>
              <a:t>MIMO</a:t>
            </a:r>
            <a:r>
              <a:rPr lang="zh-CN" altLang="en-US" sz="1800" dirty="0"/>
              <a:t>从三个方面创新理论方法，包括代表性成果</a:t>
            </a:r>
            <a:r>
              <a:rPr lang="en-US" altLang="zh-CN" sz="1800" dirty="0"/>
              <a:t>1-</a:t>
            </a:r>
            <a:r>
              <a:rPr lang="zh-CN" altLang="en-US" sz="1800" dirty="0"/>
              <a:t>数模混合大规模</a:t>
            </a:r>
            <a:r>
              <a:rPr lang="en-US" altLang="zh-CN" sz="1800" dirty="0"/>
              <a:t>MIMO</a:t>
            </a:r>
            <a:r>
              <a:rPr lang="zh-CN" altLang="en-US" sz="1800" dirty="0"/>
              <a:t>新架构，和代表性成果</a:t>
            </a:r>
            <a:r>
              <a:rPr lang="en-US" altLang="zh-CN" sz="1800" dirty="0"/>
              <a:t>2-</a:t>
            </a:r>
            <a:r>
              <a:rPr lang="zh-CN" altLang="en-US" sz="1800" dirty="0"/>
              <a:t>超材料模拟反射大规模</a:t>
            </a:r>
            <a:r>
              <a:rPr lang="en-US" altLang="zh-CN" sz="1800" dirty="0"/>
              <a:t>MIMO</a:t>
            </a:r>
            <a:r>
              <a:rPr lang="zh-CN" altLang="en-US" sz="1800" dirty="0"/>
              <a:t>技术，分别解决了这两个挑战；</a:t>
            </a:r>
            <a:endParaRPr lang="en-US" altLang="zh-CN" sz="1800" dirty="0"/>
          </a:p>
          <a:p>
            <a:r>
              <a:rPr lang="zh-CN" altLang="en-US" sz="1800" dirty="0"/>
              <a:t>此外，代表性成果</a:t>
            </a:r>
            <a:r>
              <a:rPr lang="en-US" altLang="zh-CN" sz="1800" dirty="0"/>
              <a:t>3</a:t>
            </a:r>
            <a:r>
              <a:rPr lang="zh-CN" altLang="en-US" sz="1800" dirty="0"/>
              <a:t>创新的大规模</a:t>
            </a:r>
            <a:r>
              <a:rPr lang="en-US" altLang="zh-CN" sz="1800" dirty="0"/>
              <a:t>MIMO</a:t>
            </a:r>
            <a:r>
              <a:rPr lang="zh-CN" altLang="en-US" sz="1800" dirty="0"/>
              <a:t>智能传输技术，降低了通信算法复杂度。成果获得广泛的学术影响力与好的应用效益，下面分别介绍。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567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542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首先，代表性成果</a:t>
            </a:r>
            <a:r>
              <a:rPr lang="en-US" altLang="zh-CN" sz="1800" dirty="0"/>
              <a:t>1</a:t>
            </a:r>
            <a:r>
              <a:rPr lang="zh-CN" altLang="en-US" sz="1800" dirty="0"/>
              <a:t>针对挑战一的根源，即每个天线单元需要独立的射频链驱动，成百上千高频射频链器件导致单基站功耗成本极大。</a:t>
            </a:r>
            <a:endParaRPr lang="en-US" altLang="zh-CN" sz="1800" dirty="0"/>
          </a:p>
          <a:p>
            <a:r>
              <a:rPr lang="zh-CN" altLang="en-US" sz="1800" dirty="0"/>
              <a:t>我们率先提出数字与模拟混合</a:t>
            </a:r>
            <a:r>
              <a:rPr lang="en-US" altLang="zh-CN" sz="1800" dirty="0"/>
              <a:t>MIMO</a:t>
            </a:r>
            <a:r>
              <a:rPr lang="zh-CN" altLang="en-US" sz="1800" dirty="0"/>
              <a:t>新架构，打破了天线单元数与射频链数之间等量驱动的限制，从而极大降低了系统功耗成本；</a:t>
            </a:r>
            <a:endParaRPr lang="en-US" altLang="zh-CN" sz="1800" dirty="0"/>
          </a:p>
          <a:p>
            <a:r>
              <a:rPr lang="zh-CN" altLang="en-US" sz="1800" dirty="0"/>
              <a:t>并首次证明了其渐进最优性，揭示了射频链数与天线数之间的二次根式最优配比关系。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884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成果被瑞典皇家学院院士、</a:t>
            </a:r>
            <a:r>
              <a:rPr lang="en-US" altLang="zh-CN" sz="1800" dirty="0"/>
              <a:t>IEEE</a:t>
            </a:r>
            <a:r>
              <a:rPr lang="zh-CN" altLang="en-US" sz="1800" dirty="0"/>
              <a:t>信号处理学会香农</a:t>
            </a:r>
            <a:r>
              <a:rPr lang="en-US" altLang="zh-CN" sz="1800" dirty="0"/>
              <a:t>-</a:t>
            </a:r>
            <a:r>
              <a:rPr lang="zh-CN" altLang="en-US" sz="1800" dirty="0"/>
              <a:t>奈奎斯特奖获得者</a:t>
            </a:r>
            <a:r>
              <a:rPr lang="en-US" altLang="zh-CN" sz="1800" dirty="0"/>
              <a:t>Swindlehurst</a:t>
            </a:r>
            <a:r>
              <a:rPr lang="zh-CN" altLang="en-US" sz="1800" dirty="0"/>
              <a:t>教授独立评价为大规模</a:t>
            </a:r>
            <a:r>
              <a:rPr lang="en-US" altLang="zh-CN" sz="1800" dirty="0"/>
              <a:t>MIMO</a:t>
            </a:r>
            <a:r>
              <a:rPr lang="zh-CN" altLang="en-US" sz="1800" dirty="0"/>
              <a:t>领域“近十年最重要的贡献”；</a:t>
            </a:r>
            <a:endParaRPr lang="en-US" altLang="zh-CN" sz="1800" dirty="0"/>
          </a:p>
          <a:p>
            <a:r>
              <a:rPr lang="zh-CN" altLang="en-US" sz="1800" dirty="0"/>
              <a:t>此外，美国工程院院士、大规模</a:t>
            </a:r>
            <a:r>
              <a:rPr lang="en-US" altLang="zh-CN" sz="1800" dirty="0"/>
              <a:t>MIMO</a:t>
            </a:r>
            <a:r>
              <a:rPr lang="zh-CN" altLang="en-US" sz="1800" dirty="0"/>
              <a:t>发明人在其第一作者专著中，评价该方法是更先进、有优势。</a:t>
            </a:r>
            <a:endParaRPr lang="en-US" altLang="zh-CN" sz="1800" dirty="0"/>
          </a:p>
          <a:p>
            <a:r>
              <a:rPr lang="zh-CN" altLang="en-US" sz="1800" dirty="0"/>
              <a:t>成果还获得了</a:t>
            </a:r>
            <a:r>
              <a:rPr lang="en-US" altLang="zh-CN" sz="1800" dirty="0"/>
              <a:t>IEEE</a:t>
            </a:r>
            <a:r>
              <a:rPr lang="zh-CN" altLang="en-US" sz="1800" dirty="0"/>
              <a:t>通信学会旗舰国际会议最佳论文奖，等多个奖项。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4607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该成果单篇技术论文的</a:t>
            </a:r>
            <a:r>
              <a:rPr lang="en-US" altLang="zh-CN" sz="1800" dirty="0"/>
              <a:t>SCI</a:t>
            </a:r>
            <a:r>
              <a:rPr lang="zh-CN" altLang="en-US" sz="1800" dirty="0"/>
              <a:t>他引</a:t>
            </a:r>
            <a:r>
              <a:rPr lang="en-US" altLang="zh-CN" sz="1800" dirty="0"/>
              <a:t>462</a:t>
            </a:r>
            <a:r>
              <a:rPr lang="zh-CN" altLang="en-US" sz="1800" dirty="0"/>
              <a:t>次，在</a:t>
            </a:r>
            <a:r>
              <a:rPr lang="en-US" altLang="zh-CN" sz="1800" dirty="0"/>
              <a:t>《IEEE</a:t>
            </a:r>
            <a:r>
              <a:rPr lang="zh-CN" altLang="en-US" sz="1800" dirty="0"/>
              <a:t>无线通信快报</a:t>
            </a:r>
            <a:r>
              <a:rPr lang="en-US" altLang="zh-CN" sz="1800" dirty="0"/>
              <a:t>》</a:t>
            </a:r>
            <a:r>
              <a:rPr lang="zh-CN" altLang="en-US" sz="1800" dirty="0"/>
              <a:t>创刊以来发表的近</a:t>
            </a:r>
            <a:r>
              <a:rPr lang="en-US" altLang="zh-CN" sz="1800" dirty="0"/>
              <a:t>4000</a:t>
            </a:r>
            <a:r>
              <a:rPr lang="zh-CN" altLang="en-US" sz="1800" dirty="0"/>
              <a:t>篇论文中排第四。</a:t>
            </a:r>
            <a:endParaRPr lang="en-US" altLang="zh-CN" sz="1800" dirty="0"/>
          </a:p>
          <a:p>
            <a:r>
              <a:rPr lang="zh-CN" altLang="en-US" sz="1800" dirty="0"/>
              <a:t>技术专利实现了成果转化，提交的技术文稿等在国内外标准化组织获立项通过。目前，数模混合</a:t>
            </a:r>
            <a:r>
              <a:rPr lang="en-US" altLang="zh-CN" sz="1800" dirty="0"/>
              <a:t>MIMO</a:t>
            </a:r>
            <a:r>
              <a:rPr lang="zh-CN" altLang="en-US" sz="1800" dirty="0"/>
              <a:t>传输已是</a:t>
            </a:r>
            <a:r>
              <a:rPr lang="en-US" altLang="zh-CN" sz="1800" dirty="0"/>
              <a:t>3GPP 5G</a:t>
            </a:r>
            <a:r>
              <a:rPr lang="zh-CN" altLang="en-US" sz="1800" dirty="0"/>
              <a:t>国际标准的规范传输方式之一。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换</a:t>
            </a:r>
            <a:r>
              <a:rPr lang="en-US" altLang="zh-CN" sz="1800" dirty="0"/>
              <a:t>TS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3313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代表性成果</a:t>
            </a:r>
            <a:r>
              <a:rPr lang="en-US" altLang="zh-CN" sz="1800" dirty="0"/>
              <a:t>2</a:t>
            </a:r>
            <a:r>
              <a:rPr lang="zh-CN" altLang="en-US" sz="1800" dirty="0"/>
              <a:t>针对第二项挑战，研究借助超材料天线技术，引入低成本、低功耗的模拟反射通信，增强高频</a:t>
            </a:r>
            <a:r>
              <a:rPr lang="en-US" altLang="zh-CN" sz="1800" dirty="0"/>
              <a:t>MIMO</a:t>
            </a:r>
            <a:r>
              <a:rPr lang="zh-CN" altLang="en-US" sz="1800" dirty="0"/>
              <a:t>的覆盖能力。</a:t>
            </a:r>
            <a:endParaRPr lang="en-US" altLang="zh-CN" sz="1800" dirty="0"/>
          </a:p>
          <a:p>
            <a:r>
              <a:rPr lang="zh-CN" altLang="en-US" sz="1800" dirty="0"/>
              <a:t>我们率先揭示了超材料模拟反射通信的性能受限机理，并通过联合优化反射</a:t>
            </a:r>
            <a:r>
              <a:rPr lang="en-US" altLang="zh-CN" sz="1800" dirty="0"/>
              <a:t>MIMO</a:t>
            </a:r>
            <a:r>
              <a:rPr lang="zh-CN" altLang="en-US" sz="1800" dirty="0"/>
              <a:t>传输设计，提升了系统能效</a:t>
            </a:r>
            <a:r>
              <a:rPr lang="en-US" altLang="zh-CN" sz="1800" dirty="0"/>
              <a:t>68%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找个逻辑关系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2866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代表性论文单篇被引</a:t>
            </a:r>
            <a:r>
              <a:rPr lang="en-US" altLang="zh-CN" sz="1800" dirty="0"/>
              <a:t>850</a:t>
            </a:r>
            <a:r>
              <a:rPr lang="zh-CN" altLang="en-US" sz="1800" dirty="0"/>
              <a:t>余次。</a:t>
            </a:r>
            <a:endParaRPr lang="en-US" altLang="zh-CN" sz="1800" dirty="0"/>
          </a:p>
          <a:p>
            <a:r>
              <a:rPr lang="zh-CN" altLang="en-US" sz="1800" dirty="0"/>
              <a:t>施引者包括美国两院院士，</a:t>
            </a:r>
            <a:r>
              <a:rPr lang="en-US" altLang="zh-CN" sz="1800" dirty="0"/>
              <a:t>IEEE</a:t>
            </a:r>
            <a:r>
              <a:rPr lang="zh-CN" altLang="en-US" sz="1800" dirty="0"/>
              <a:t>最高奖贝尔奖章获得者，加拿大</a:t>
            </a:r>
            <a:r>
              <a:rPr lang="en-US" altLang="zh-CN" sz="1800" dirty="0"/>
              <a:t>/</a:t>
            </a:r>
            <a:r>
              <a:rPr lang="zh-CN" altLang="en-US" sz="1800" dirty="0"/>
              <a:t>德国双院士、</a:t>
            </a:r>
            <a:r>
              <a:rPr lang="en-US" altLang="zh-CN" sz="1800" dirty="0"/>
              <a:t>IEEE</a:t>
            </a:r>
            <a:r>
              <a:rPr lang="zh-CN" altLang="en-US" sz="1800" dirty="0"/>
              <a:t>通信学会主席等众多知名专家。</a:t>
            </a:r>
            <a:endParaRPr lang="en-US" altLang="zh-CN" sz="1800" dirty="0"/>
          </a:p>
          <a:p>
            <a:r>
              <a:rPr lang="zh-CN" altLang="en-US" sz="1800" dirty="0"/>
              <a:t>他们分别在</a:t>
            </a:r>
            <a:r>
              <a:rPr lang="en-US" altLang="zh-CN" sz="1800" dirty="0"/>
              <a:t>IEEE</a:t>
            </a:r>
            <a:r>
              <a:rPr lang="zh-CN" altLang="en-US" sz="1800" dirty="0"/>
              <a:t>的信息论汇刊、通信、信号处理领域顶刊上，评价我们的工作是原创的、基础性、代表性理论贡献。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54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我将从三个方面展开汇报。首先是项目申请人科研基本情况。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2355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成果获多项学术奖项，包括</a:t>
            </a:r>
            <a:r>
              <a:rPr lang="en-US" altLang="zh-CN" sz="1800" dirty="0"/>
              <a:t>IEEE</a:t>
            </a:r>
            <a:r>
              <a:rPr lang="zh-CN" altLang="en-US" sz="1800" dirty="0"/>
              <a:t>通信学会海因里希赫兹奖，为该期刊年度唯一获奖论文。</a:t>
            </a:r>
            <a:endParaRPr lang="en-US" altLang="zh-CN" sz="1800" dirty="0"/>
          </a:p>
          <a:p>
            <a:r>
              <a:rPr lang="zh-CN" altLang="en-US" sz="1800" dirty="0"/>
              <a:t>创新技术成果应用于华为公司，获华为颁发的 “突出贡献奖”、“火花奖”。</a:t>
            </a:r>
          </a:p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33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F0A5ED-8E9A-4305-93A6-A220BB9095B0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6331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891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代表性成果</a:t>
            </a:r>
            <a:r>
              <a:rPr lang="en-US" altLang="zh-CN" sz="1800" dirty="0"/>
              <a:t>3</a:t>
            </a:r>
            <a:r>
              <a:rPr lang="zh-CN" altLang="en-US" sz="1800" dirty="0"/>
              <a:t>针对，大规模天线下信号维度增加，引发基带信号处理算法复杂度依维度三次方爆炸式增长的挑战。</a:t>
            </a:r>
            <a:endParaRPr lang="en-US" altLang="zh-CN" sz="1800" dirty="0"/>
          </a:p>
          <a:p>
            <a:r>
              <a:rPr lang="zh-CN" altLang="en-US" sz="1800" dirty="0"/>
              <a:t>人工智能方法借助数据驱动，实现高维信号的投影降维，有效压缩信号维度。</a:t>
            </a:r>
            <a:endParaRPr lang="en-US" altLang="zh-CN" sz="1800" dirty="0"/>
          </a:p>
          <a:p>
            <a:r>
              <a:rPr lang="zh-CN" altLang="en-US" sz="1800" dirty="0"/>
              <a:t>我们提出信息论模型驱动的</a:t>
            </a:r>
            <a:r>
              <a:rPr lang="en-US" altLang="zh-CN" sz="1800" dirty="0"/>
              <a:t>MIMO</a:t>
            </a:r>
            <a:r>
              <a:rPr lang="zh-CN" altLang="en-US" sz="1800" dirty="0"/>
              <a:t>信号智能压缩方法，实现了智能通信技术中备受关注的轻量化和可解释性设计。</a:t>
            </a:r>
            <a:endParaRPr lang="en-US" altLang="zh-CN" sz="1800" dirty="0"/>
          </a:p>
          <a:p>
            <a:r>
              <a:rPr lang="zh-CN" altLang="en-US" sz="1800" dirty="0"/>
              <a:t>此外，引入解耦表征学习提出</a:t>
            </a:r>
            <a:r>
              <a:rPr lang="en-US" altLang="zh-CN" sz="1800" dirty="0"/>
              <a:t>MIMO</a:t>
            </a:r>
            <a:r>
              <a:rPr lang="zh-CN" altLang="en-US" sz="1800" dirty="0"/>
              <a:t>高维信道隐式拆分技术，缓解了智能通信技术场景泛化性弱的难题。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484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理论成果被选为</a:t>
            </a:r>
            <a:r>
              <a:rPr lang="en-US" altLang="zh-CN" sz="1800" dirty="0"/>
              <a:t>IEEE</a:t>
            </a:r>
            <a:r>
              <a:rPr lang="zh-CN" altLang="en-US" sz="1800" dirty="0"/>
              <a:t>信号处理学会权威期刊的封面论文。</a:t>
            </a:r>
            <a:endParaRPr lang="en-US" altLang="zh-CN" sz="1800" dirty="0"/>
          </a:p>
          <a:p>
            <a:r>
              <a:rPr lang="zh-CN" altLang="en-US" sz="1800" dirty="0"/>
              <a:t>智能通信技术，与中移动、中联通、中铁集团通信信号公司等合作，在现网实测数据下将网络核心指标预测误差降低一个量级，已开展试点示范应用，新增经济效益。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609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创新技术由本人牵头在中国通信标准化协会立项，并提交国内外标准化组织文稿被接收。</a:t>
            </a:r>
            <a:endParaRPr lang="en-US" altLang="zh-CN" sz="1800" dirty="0"/>
          </a:p>
          <a:p>
            <a:r>
              <a:rPr lang="en-US" altLang="zh-CN" sz="1800" dirty="0"/>
              <a:t>6</a:t>
            </a:r>
            <a:r>
              <a:rPr lang="zh-CN" altLang="en-US" sz="1800" dirty="0"/>
              <a:t>项第一发明人的授权专利实现转让，成果被高通、爱立信等通信领域头部企业专利引用。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33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F0A5ED-8E9A-4305-93A6-A220BB9095B0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6331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012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此外，依托申请人牵头负责的国家重点研发计划“</a:t>
            </a:r>
            <a:r>
              <a:rPr lang="en-US" altLang="zh-CN" sz="1800" dirty="0"/>
              <a:t>6G</a:t>
            </a:r>
            <a:r>
              <a:rPr lang="zh-CN" altLang="en-US" sz="1800" dirty="0"/>
              <a:t>总体技术研究项目”，实现了对通信网络智能分析技术的验证，经邬贺铨等八位院士专家组评价“技术水平国际领先，为我国</a:t>
            </a:r>
            <a:r>
              <a:rPr lang="en-US" altLang="zh-CN" sz="1800" dirty="0"/>
              <a:t>B5G/6G</a:t>
            </a:r>
            <a:r>
              <a:rPr lang="zh-CN" altLang="en-US" sz="1800" dirty="0"/>
              <a:t>发展提供基础性、关键性支撑技术”。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33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F0A5ED-8E9A-4305-93A6-A220BB9095B0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6331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394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最后，汇报本项目研究内容与研究目标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6564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前年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月，国际电信联盟（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ITU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）首次确立了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6G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六大典型应用场景，通感融合是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6G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新场景之一。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然而，通信和感知在功能目标、系统架构和信号设计等方面差异明显，二者的同平台融合面临新的挑战</a:t>
            </a:r>
          </a:p>
          <a:p>
            <a:pPr algn="just"/>
            <a:r>
              <a:rPr lang="zh-CN" altLang="en-US" sz="18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因此，亟需开展面向</a:t>
            </a:r>
            <a:r>
              <a:rPr lang="en-US" altLang="zh-CN" sz="18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6G</a:t>
            </a:r>
            <a:r>
              <a:rPr lang="zh-CN" altLang="en-US" sz="18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的通信和感知同平台融合研究，寻求理论与方法的新突破！</a:t>
            </a:r>
          </a:p>
          <a:p>
            <a:pPr algn="just"/>
            <a:endParaRPr lang="zh-CN" altLang="en-US" sz="18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1BA348B-9EDA-4B67-8632-C72FC0515352}" type="slidenum">
              <a:rPr kumimoji="0" lang="zh-CN" altLang="en-US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26</a:t>
            </a:fld>
            <a:endParaRPr kumimoji="0" lang="zh-CN" altLang="en-US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6G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通感融合不断向高频段演进，高频信道的非直射路径较少，呈现出显著的稀疏性，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同时，高频段使得天线阵列的半波长间距难以实现，稀疏阵列成为天线结构上的必然选择</a:t>
            </a:r>
          </a:p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因此，在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6G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通感融合加速向高频段演进的背景下，开展面向信道与阵列双稀疏的通感融合研究势在必行</a:t>
            </a:r>
          </a:p>
          <a:p>
            <a:pPr algn="just"/>
            <a:endParaRPr lang="zh-CN" altLang="en-US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1BA348B-9EDA-4B67-8632-C72FC0515352}" type="slidenum">
              <a:rPr kumimoji="0" lang="zh-CN" altLang="en-US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27</a:t>
            </a:fld>
            <a:endParaRPr kumimoji="0" lang="zh-CN" altLang="en-US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信道稀疏性和阵列稀疏性对通信、感知呈现出差异性和互补性影响，为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6G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通感融合带来严峻挑战</a:t>
            </a:r>
          </a:p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项目拟从理论上量化双稀疏对通感性能的影响，技术上构建逼近性能边界的方法，最终目标是形成一套完整的理论方法体系</a:t>
            </a:r>
          </a:p>
          <a:p>
            <a:pPr algn="just"/>
            <a:endParaRPr lang="zh-CN" altLang="en-US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1BA348B-9EDA-4B67-8632-C72FC0515352}" type="slidenum">
              <a:rPr kumimoji="0" lang="zh-CN" altLang="en-US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28</a:t>
            </a:fld>
            <a:endParaRPr kumimoji="0" lang="zh-CN" altLang="en-US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我博士毕业于东南大学，曾在加拿大维多利亚大学担任博士后，后来受邀担任维多利亚大学客座教授。现任东南大学青年首席教授。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238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800" kern="100" dirty="0">
                <a:solidFill>
                  <a:srgbClr val="0D0D0D"/>
                </a:solidFill>
                <a:latin typeface="Söhne"/>
                <a:ea typeface="等线" panose="02010600030101010101" pitchFamily="2" charset="-122"/>
                <a:cs typeface="Times New Roman" panose="02020603050405020304" pitchFamily="18" charset="0"/>
              </a:rPr>
              <a:t>根据上述分析，在已有的大规模</a:t>
            </a:r>
            <a:r>
              <a:rPr lang="en-US" altLang="zh-CN" sz="1800" kern="100" dirty="0">
                <a:solidFill>
                  <a:srgbClr val="0D0D0D"/>
                </a:solidFill>
                <a:latin typeface="Söhne"/>
                <a:ea typeface="等线" panose="02010600030101010101" pitchFamily="2" charset="-122"/>
                <a:cs typeface="Times New Roman" panose="02020603050405020304" pitchFamily="18" charset="0"/>
              </a:rPr>
              <a:t>MIMO</a:t>
            </a:r>
            <a:r>
              <a:rPr lang="zh-CN" altLang="en-US" sz="1800" kern="100" dirty="0">
                <a:solidFill>
                  <a:srgbClr val="0D0D0D"/>
                </a:solidFill>
                <a:latin typeface="Söhne"/>
                <a:ea typeface="等线" panose="02010600030101010101" pitchFamily="2" charset="-122"/>
                <a:cs typeface="Times New Roman" panose="02020603050405020304" pitchFamily="18" charset="0"/>
              </a:rPr>
              <a:t>研究基础上，对项目研究内容拟定了研究计划。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1BA348B-9EDA-4B67-8632-C72FC0515352}" type="slidenum">
              <a:rPr kumimoji="0" lang="zh-CN" altLang="en-US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30</a:t>
            </a:fld>
            <a:endParaRPr kumimoji="0" lang="zh-CN" altLang="en-US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项目依托移动通信全国重点实验室、紫金山实验室等国家级平台；团队负责人尤肖虎院士担任两个实验室主任；</a:t>
            </a:r>
            <a:endParaRPr lang="en-US" altLang="zh-CN" sz="1800" dirty="0"/>
          </a:p>
          <a:p>
            <a:r>
              <a:rPr lang="zh-CN" altLang="en-US" sz="1800"/>
              <a:t>实验室提供充分</a:t>
            </a:r>
            <a:r>
              <a:rPr lang="zh-CN" altLang="en-US" sz="1800" dirty="0"/>
              <a:t>的软硬件条件和团队支撑保障，项目可行性好。</a:t>
            </a:r>
            <a:endParaRPr lang="en-US" altLang="zh-CN" sz="1800" dirty="0"/>
          </a:p>
          <a:p>
            <a:r>
              <a:rPr lang="zh-CN" altLang="en-US" sz="1800" dirty="0"/>
              <a:t>项目预期成果包括创新通感融合的基础理论与一体化传输方法，开展关键技术试验验证，支撑国家</a:t>
            </a:r>
            <a:r>
              <a:rPr lang="en-US" altLang="zh-CN" sz="1800" dirty="0"/>
              <a:t>6G</a:t>
            </a:r>
            <a:r>
              <a:rPr lang="zh-CN" altLang="en-US" sz="1800" dirty="0"/>
              <a:t>新技术的研发与部署。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A348B-9EDA-4B67-8632-C72FC051535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163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以上是我的汇报，衷心感谢各位专家，敬请批评指正。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7274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担任国际移动计算汇刊等权威期刊的编委、领域编委，以及首席客座编委。入选</a:t>
            </a:r>
            <a:r>
              <a:rPr lang="en-US" altLang="zh-CN" sz="1800" dirty="0"/>
              <a:t>IEEE Fellow</a:t>
            </a:r>
            <a:r>
              <a:rPr lang="zh-CN" altLang="en-US" sz="1800" dirty="0"/>
              <a:t>、</a:t>
            </a:r>
            <a:r>
              <a:rPr lang="en-US" altLang="zh-CN" sz="1800" dirty="0"/>
              <a:t>IET Fellow</a:t>
            </a:r>
            <a:r>
              <a:rPr lang="zh-CN" altLang="en-US" sz="1800" dirty="0"/>
              <a:t>、中国通信学会青年委员会委员，曾担任国家奖会评专家、国自然重点基金会评专家等。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41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长期以来，围绕无线通信技术开展研究，主持多项国家和省部级重点项目，其中包括国家重点研发计划“</a:t>
            </a:r>
            <a:r>
              <a:rPr lang="en-US" altLang="zh-CN" sz="1800" dirty="0"/>
              <a:t>6G</a:t>
            </a:r>
            <a:r>
              <a:rPr lang="zh-CN" altLang="en-US" sz="1800" dirty="0"/>
              <a:t>总体技术研究”项目</a:t>
            </a:r>
            <a:r>
              <a:rPr lang="en-US" altLang="zh-CN" sz="1800" dirty="0"/>
              <a:t>4377</a:t>
            </a:r>
            <a:r>
              <a:rPr lang="zh-CN" altLang="en-US" sz="1800" dirty="0"/>
              <a:t>万，结题绩效评价优秀；主持国家优青基金项目，结题优秀。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706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近年来，发表权威期刊论文多篇入选</a:t>
            </a:r>
            <a:r>
              <a:rPr lang="en-US" altLang="zh-CN" sz="1800" dirty="0"/>
              <a:t>ESI</a:t>
            </a:r>
            <a:r>
              <a:rPr lang="zh-CN" altLang="en-US" sz="1800" dirty="0"/>
              <a:t>高被引、热点论文，谷歌学术引用</a:t>
            </a:r>
            <a:r>
              <a:rPr lang="en-US" altLang="zh-CN" sz="1800" dirty="0"/>
              <a:t>16000</a:t>
            </a:r>
            <a:r>
              <a:rPr lang="zh-CN" altLang="en-US" sz="1800" dirty="0"/>
              <a:t>余次，单篇论文他引最高</a:t>
            </a:r>
            <a:r>
              <a:rPr lang="en-US" altLang="zh-CN" sz="1800" dirty="0"/>
              <a:t>720</a:t>
            </a:r>
            <a:r>
              <a:rPr lang="zh-CN" altLang="en-US" sz="1800" dirty="0"/>
              <a:t>次。出版专著</a:t>
            </a:r>
            <a:r>
              <a:rPr lang="en-US" altLang="zh-CN" sz="1800" dirty="0"/>
              <a:t>1</a:t>
            </a:r>
            <a:r>
              <a:rPr lang="zh-CN" altLang="en-US" sz="1800" dirty="0"/>
              <a:t>部，入选国家出版基金资助计划。</a:t>
            </a:r>
            <a:endParaRPr lang="en-US" altLang="zh-CN" sz="1800" dirty="0"/>
          </a:p>
          <a:p>
            <a:r>
              <a:rPr lang="zh-CN" altLang="en-US" sz="1800" dirty="0"/>
              <a:t>曾获</a:t>
            </a:r>
            <a:r>
              <a:rPr lang="en-US" altLang="zh-CN" sz="1800" dirty="0"/>
              <a:t>IEEE</a:t>
            </a:r>
            <a:r>
              <a:rPr lang="zh-CN" altLang="en-US" sz="1800" dirty="0"/>
              <a:t>通信学会赫兹奖，中国通信学会青年科技奖，英国皇家工程院杰出访问学者奖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354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创新技术由本人牵头在中国通信标准化协会立项，并提交国内外标准化组织文稿被接收。</a:t>
            </a:r>
            <a:endParaRPr lang="en-US" altLang="zh-CN" sz="1800" dirty="0"/>
          </a:p>
          <a:p>
            <a:r>
              <a:rPr lang="en-US" altLang="zh-CN" sz="1800" dirty="0"/>
              <a:t>6</a:t>
            </a:r>
            <a:r>
              <a:rPr lang="zh-CN" altLang="en-US" sz="1800" dirty="0"/>
              <a:t>项第一发明人的授权专利实现转让，成果被高通、爱立信等通信领域头部企业专利引用。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601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下面汇报申请人原创研究成果及其影响力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3071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6F91B-EFDD-7ADD-8D31-D1C4174E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E048A5-E23B-A787-3D8A-EEF762CE6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2AF143-0603-B1E1-4EFF-93D24DBFC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4938A2-A4B5-AD38-B87A-165613669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F0A5ED-8E9A-4305-93A6-A220BB9095B0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042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2" descr="ppt17C" hidden="1">
            <a:extLst>
              <a:ext uri="{FF2B5EF4-FFF2-40B4-BE49-F238E27FC236}">
                <a16:creationId xmlns:a16="http://schemas.microsoft.com/office/drawing/2014/main" id="{4099B6A7-4D05-4B3A-9DDF-A92C5247AF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10128251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7" descr="ppt265" hidden="1">
            <a:extLst>
              <a:ext uri="{FF2B5EF4-FFF2-40B4-BE49-F238E27FC236}">
                <a16:creationId xmlns:a16="http://schemas.microsoft.com/office/drawing/2014/main" id="{EE1E10FA-8F47-44FD-B666-B5A6DBFCEC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10128251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24">
            <a:extLst>
              <a:ext uri="{FF2B5EF4-FFF2-40B4-BE49-F238E27FC236}">
                <a16:creationId xmlns:a16="http://schemas.microsoft.com/office/drawing/2014/main" id="{9DDEBE18-C8D7-4BF7-BB46-9B350377ED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096001"/>
            <a:ext cx="12191999" cy="771525"/>
            <a:chOff x="67578" y="6110225"/>
            <a:chExt cx="5651500" cy="771525"/>
          </a:xfrm>
        </p:grpSpPr>
        <p:pic>
          <p:nvPicPr>
            <p:cNvPr id="15" name="Picture 25" descr="图片2">
              <a:extLst>
                <a:ext uri="{FF2B5EF4-FFF2-40B4-BE49-F238E27FC236}">
                  <a16:creationId xmlns:a16="http://schemas.microsoft.com/office/drawing/2014/main" id="{E99DFBD2-259B-406F-A707-93DDCEB7E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78" y="6110225"/>
              <a:ext cx="5651500" cy="77152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9" descr="logo">
              <a:extLst>
                <a:ext uri="{FF2B5EF4-FFF2-40B4-BE49-F238E27FC236}">
                  <a16:creationId xmlns:a16="http://schemas.microsoft.com/office/drawing/2014/main" id="{5BEE617A-ABD8-461C-A461-B1335F85B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contras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85" y="6197454"/>
              <a:ext cx="37860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30">
              <a:extLst>
                <a:ext uri="{FF2B5EF4-FFF2-40B4-BE49-F238E27FC236}">
                  <a16:creationId xmlns:a16="http://schemas.microsoft.com/office/drawing/2014/main" id="{7A9BFA43-1503-46AD-94C0-BF434FFBB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304" y="6378555"/>
              <a:ext cx="2731401" cy="369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ea typeface="华文行楷" pitchFamily="2" charset="-122"/>
                </a:rPr>
                <a:t>移动通信全国重点实验室</a:t>
              </a:r>
            </a:p>
          </p:txBody>
        </p:sp>
      </p:grpSp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00808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356992"/>
            <a:ext cx="8534400" cy="228180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="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9916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952">
            <a:extLst>
              <a:ext uri="{FF2B5EF4-FFF2-40B4-BE49-F238E27FC236}">
                <a16:creationId xmlns:a16="http://schemas.microsoft.com/office/drawing/2014/main" id="{A331C772-0446-45C7-8F53-19747C1AC5D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  <a:prstGeom prst="rect">
            <a:avLst/>
          </a:prstGeom>
          <a:ln/>
        </p:spPr>
        <p:txBody>
          <a:bodyPr/>
          <a:lstStyle>
            <a:lvl1pPr>
              <a:defRPr sz="1800" b="1"/>
            </a:lvl1pPr>
          </a:lstStyle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501027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1268760"/>
            <a:ext cx="2590800" cy="482724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1268760"/>
            <a:ext cx="7569200" cy="48272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952">
            <a:extLst>
              <a:ext uri="{FF2B5EF4-FFF2-40B4-BE49-F238E27FC236}">
                <a16:creationId xmlns:a16="http://schemas.microsoft.com/office/drawing/2014/main" id="{A97E6ED3-3F51-4DBE-A6AC-A7ABDD848BD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  <a:prstGeom prst="rect">
            <a:avLst/>
          </a:prstGeom>
          <a:ln/>
        </p:spPr>
        <p:txBody>
          <a:bodyPr/>
          <a:lstStyle>
            <a:lvl1pPr>
              <a:defRPr sz="1800" b="1"/>
            </a:lvl1pPr>
          </a:lstStyle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783243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952">
            <a:extLst>
              <a:ext uri="{FF2B5EF4-FFF2-40B4-BE49-F238E27FC236}">
                <a16:creationId xmlns:a16="http://schemas.microsoft.com/office/drawing/2014/main" id="{CFC9FEBB-92C6-4AF3-800D-C903D99397C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  <a:prstGeom prst="rect">
            <a:avLst/>
          </a:prstGeom>
          <a:ln/>
        </p:spPr>
        <p:txBody>
          <a:bodyPr/>
          <a:lstStyle>
            <a:lvl1pPr>
              <a:defRPr sz="1800" b="1"/>
            </a:lvl1pPr>
          </a:lstStyle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393464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52">
            <a:extLst>
              <a:ext uri="{FF2B5EF4-FFF2-40B4-BE49-F238E27FC236}">
                <a16:creationId xmlns:a16="http://schemas.microsoft.com/office/drawing/2014/main" id="{17B3402D-397B-453C-92E6-98D9C3EA0E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  <a:prstGeom prst="rect">
            <a:avLst/>
          </a:prstGeom>
          <a:ln/>
        </p:spPr>
        <p:txBody>
          <a:bodyPr/>
          <a:lstStyle>
            <a:lvl1pPr>
              <a:defRPr sz="1800" b="1"/>
            </a:lvl1pPr>
          </a:lstStyle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706595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143000"/>
            <a:ext cx="508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08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952">
            <a:extLst>
              <a:ext uri="{FF2B5EF4-FFF2-40B4-BE49-F238E27FC236}">
                <a16:creationId xmlns:a16="http://schemas.microsoft.com/office/drawing/2014/main" id="{CE1B2569-5C84-4834-BCC6-CC163D95676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  <a:prstGeom prst="rect">
            <a:avLst/>
          </a:prstGeom>
          <a:ln/>
        </p:spPr>
        <p:txBody>
          <a:bodyPr/>
          <a:lstStyle>
            <a:lvl1pPr>
              <a:defRPr sz="1800" b="1"/>
            </a:lvl1pPr>
          </a:lstStyle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030754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15010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1789864"/>
            <a:ext cx="5386917" cy="43362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15010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1789864"/>
            <a:ext cx="5389033" cy="43362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570CEC8-C7BC-4686-A2D1-2D445DBC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15617"/>
            <a:ext cx="87376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Rectangle 952">
            <a:extLst>
              <a:ext uri="{FF2B5EF4-FFF2-40B4-BE49-F238E27FC236}">
                <a16:creationId xmlns:a16="http://schemas.microsoft.com/office/drawing/2014/main" id="{C49F6398-CB44-40DD-80E3-2DDE6625B4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424592" y="6381328"/>
            <a:ext cx="667792" cy="354939"/>
          </a:xfrm>
          <a:prstGeom prst="rect">
            <a:avLst/>
          </a:prstGeom>
          <a:ln/>
        </p:spPr>
        <p:txBody>
          <a:bodyPr/>
          <a:lstStyle>
            <a:lvl1pPr>
              <a:defRPr sz="1800" b="1"/>
            </a:lvl1pPr>
          </a:lstStyle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72600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952">
            <a:extLst>
              <a:ext uri="{FF2B5EF4-FFF2-40B4-BE49-F238E27FC236}">
                <a16:creationId xmlns:a16="http://schemas.microsoft.com/office/drawing/2014/main" id="{C3994480-45AC-4675-9932-3F7E38BE230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  <a:prstGeom prst="rect">
            <a:avLst/>
          </a:prstGeom>
          <a:ln/>
        </p:spPr>
        <p:txBody>
          <a:bodyPr/>
          <a:lstStyle>
            <a:lvl1pPr>
              <a:defRPr sz="1800" b="1"/>
            </a:lvl1pPr>
          </a:lstStyle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543377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52">
            <a:extLst>
              <a:ext uri="{FF2B5EF4-FFF2-40B4-BE49-F238E27FC236}">
                <a16:creationId xmlns:a16="http://schemas.microsoft.com/office/drawing/2014/main" id="{BC88674B-C1CF-4094-BFFF-9B7A1B30B22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  <a:prstGeom prst="rect">
            <a:avLst/>
          </a:prstGeom>
          <a:ln/>
        </p:spPr>
        <p:txBody>
          <a:bodyPr/>
          <a:lstStyle>
            <a:lvl1pPr>
              <a:defRPr sz="1800" b="1"/>
            </a:lvl1pPr>
          </a:lstStyle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414982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1196752"/>
            <a:ext cx="6815667" cy="49294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196753"/>
            <a:ext cx="4011084" cy="4929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8AC20B3-757C-4540-9F88-1B792528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15617"/>
            <a:ext cx="87376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Rectangle 952">
            <a:extLst>
              <a:ext uri="{FF2B5EF4-FFF2-40B4-BE49-F238E27FC236}">
                <a16:creationId xmlns:a16="http://schemas.microsoft.com/office/drawing/2014/main" id="{B620974C-8DF1-42F5-B010-A43CC3CA9DF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  <a:prstGeom prst="rect">
            <a:avLst/>
          </a:prstGeom>
          <a:ln/>
        </p:spPr>
        <p:txBody>
          <a:bodyPr/>
          <a:lstStyle>
            <a:lvl1pPr>
              <a:defRPr sz="1800" b="1"/>
            </a:lvl1pPr>
          </a:lstStyle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46160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438400" y="1196752"/>
            <a:ext cx="7315200" cy="36038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952">
            <a:extLst>
              <a:ext uri="{FF2B5EF4-FFF2-40B4-BE49-F238E27FC236}">
                <a16:creationId xmlns:a16="http://schemas.microsoft.com/office/drawing/2014/main" id="{DA72C7A6-9E7A-47F2-9797-A86088B7F47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  <a:prstGeom prst="rect">
            <a:avLst/>
          </a:prstGeom>
          <a:ln/>
        </p:spPr>
        <p:txBody>
          <a:bodyPr/>
          <a:lstStyle>
            <a:lvl1pPr>
              <a:defRPr sz="1800" b="1"/>
            </a:lvl1pPr>
          </a:lstStyle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5146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DDF1BEE-3D46-4371-B774-890D15B6B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7368" y="215617"/>
            <a:ext cx="8737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4145219-38B3-44FD-A010-4821DED246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143000"/>
            <a:ext cx="10363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29" name="Picture 955" descr="ppt17D" hidden="1">
            <a:extLst>
              <a:ext uri="{FF2B5EF4-FFF2-40B4-BE49-F238E27FC236}">
                <a16:creationId xmlns:a16="http://schemas.microsoft.com/office/drawing/2014/main" id="{37C2AC7F-A96E-4AF2-AD99-F44994A4D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10128251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960" descr="ppt268" hidden="1">
            <a:extLst>
              <a:ext uri="{FF2B5EF4-FFF2-40B4-BE49-F238E27FC236}">
                <a16:creationId xmlns:a16="http://schemas.microsoft.com/office/drawing/2014/main" id="{51A59ED2-E5F9-4200-969E-78D9B1353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10128251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935">
            <a:extLst>
              <a:ext uri="{FF2B5EF4-FFF2-40B4-BE49-F238E27FC236}">
                <a16:creationId xmlns:a16="http://schemas.microsoft.com/office/drawing/2014/main" id="{83098DB5-6DE6-4AED-AF5E-033452BED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111" y="919281"/>
            <a:ext cx="12209225" cy="45719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rgbClr val="0066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EBC084-7E67-406C-B444-70C6CC770CA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09456" y="112064"/>
            <a:ext cx="866016" cy="740507"/>
          </a:xfrm>
          <a:prstGeom prst="rect">
            <a:avLst/>
          </a:prstGeom>
        </p:spPr>
      </p:pic>
      <p:sp>
        <p:nvSpPr>
          <p:cNvPr id="15" name="Rectangle 952">
            <a:extLst>
              <a:ext uri="{FF2B5EF4-FFF2-40B4-BE49-F238E27FC236}">
                <a16:creationId xmlns:a16="http://schemas.microsoft.com/office/drawing/2014/main" id="{E8657EB2-0780-42ED-A012-1D8C16E39E0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  <a:prstGeom prst="rect">
            <a:avLst/>
          </a:prstGeom>
          <a:ln/>
        </p:spPr>
        <p:txBody>
          <a:bodyPr/>
          <a:lstStyle>
            <a:lvl1pPr>
              <a:defRPr sz="1800" b="1"/>
            </a:lvl1pPr>
          </a:lstStyle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84" r:id="rId1"/>
    <p:sldLayoutId id="2147485674" r:id="rId2"/>
    <p:sldLayoutId id="2147485675" r:id="rId3"/>
    <p:sldLayoutId id="2147485676" r:id="rId4"/>
    <p:sldLayoutId id="2147485677" r:id="rId5"/>
    <p:sldLayoutId id="2147485678" r:id="rId6"/>
    <p:sldLayoutId id="2147485679" r:id="rId7"/>
    <p:sldLayoutId id="2147485680" r:id="rId8"/>
    <p:sldLayoutId id="2147485681" r:id="rId9"/>
    <p:sldLayoutId id="2147485682" r:id="rId10"/>
    <p:sldLayoutId id="21474856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17177A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990000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990000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990000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990000"/>
          </a:solidFill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rgbClr val="990000"/>
          </a:solidFill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rgbClr val="990000"/>
          </a:solidFill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rgbClr val="990000"/>
          </a:solidFill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rgbClr val="990000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5000"/>
        </a:spcBef>
        <a:spcAft>
          <a:spcPct val="0"/>
        </a:spcAft>
        <a:buFont typeface="Wingdings" panose="05000000000000000000" pitchFamily="2" charset="2"/>
        <a:buChar char="Ø"/>
        <a:defRPr kumimoji="1" sz="2000" b="1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5000"/>
        </a:spcBef>
        <a:spcAft>
          <a:spcPct val="0"/>
        </a:spcAft>
        <a:buChar char="–"/>
        <a:defRPr kumimoji="1" b="1">
          <a:solidFill>
            <a:schemeClr val="tx1"/>
          </a:solidFill>
          <a:latin typeface="Times New Roman" pitchFamily="18" charset="0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5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Times New Roman" pitchFamily="18" charset="0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5000"/>
        </a:spcBef>
        <a:spcAft>
          <a:spcPct val="0"/>
        </a:spcAft>
        <a:buChar char="–"/>
        <a:defRPr kumimoji="1" sz="1400" b="1">
          <a:solidFill>
            <a:schemeClr val="tx1"/>
          </a:solidFill>
          <a:latin typeface="Times New Roman" pitchFamily="18" charset="0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5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Times New Roman" pitchFamily="18" charset="0"/>
          <a:ea typeface="+mn-ea"/>
        </a:defRPr>
      </a:lvl5pPr>
      <a:lvl6pPr marL="2514600" indent="-228600" algn="l" rtl="0" fontAlgn="base">
        <a:lnSpc>
          <a:spcPct val="120000"/>
        </a:lnSpc>
        <a:spcBef>
          <a:spcPct val="25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Times New Roman" pitchFamily="18" charset="0"/>
          <a:ea typeface="+mn-ea"/>
        </a:defRPr>
      </a:lvl6pPr>
      <a:lvl7pPr marL="2971800" indent="-228600" algn="l" rtl="0" fontAlgn="base">
        <a:lnSpc>
          <a:spcPct val="120000"/>
        </a:lnSpc>
        <a:spcBef>
          <a:spcPct val="25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Times New Roman" pitchFamily="18" charset="0"/>
          <a:ea typeface="+mn-ea"/>
        </a:defRPr>
      </a:lvl7pPr>
      <a:lvl8pPr marL="3429000" indent="-228600" algn="l" rtl="0" fontAlgn="base">
        <a:lnSpc>
          <a:spcPct val="120000"/>
        </a:lnSpc>
        <a:spcBef>
          <a:spcPct val="25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Times New Roman" pitchFamily="18" charset="0"/>
          <a:ea typeface="+mn-ea"/>
        </a:defRPr>
      </a:lvl8pPr>
      <a:lvl9pPr marL="3886200" indent="-228600" algn="l" rtl="0" fontAlgn="base">
        <a:lnSpc>
          <a:spcPct val="120000"/>
        </a:lnSpc>
        <a:spcBef>
          <a:spcPct val="25000"/>
        </a:spcBef>
        <a:spcAft>
          <a:spcPct val="0"/>
        </a:spcAft>
        <a:buChar char="»"/>
        <a:defRPr kumimoji="1" sz="1200" b="1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emf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e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svg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microsoft.com/office/2007/relationships/hdphoto" Target="../media/hdphoto1.wdp"/><Relationship Id="rId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6.png"/><Relationship Id="rId7" Type="http://schemas.openxmlformats.org/officeDocument/2006/relationships/image" Target="../media/image122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23.png"/><Relationship Id="rId5" Type="http://schemas.openxmlformats.org/officeDocument/2006/relationships/image" Target="../media/image128.png"/><Relationship Id="rId10" Type="http://schemas.openxmlformats.org/officeDocument/2006/relationships/image" Target="../media/image131.emf"/><Relationship Id="rId4" Type="http://schemas.openxmlformats.org/officeDocument/2006/relationships/image" Target="../media/image127.png"/><Relationship Id="rId9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51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Text Box 4">
            <a:extLst>
              <a:ext uri="{FF2B5EF4-FFF2-40B4-BE49-F238E27FC236}">
                <a16:creationId xmlns:a16="http://schemas.microsoft.com/office/drawing/2014/main" id="{60946EDD-7A94-4B80-A377-7C0D7E13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260648"/>
            <a:ext cx="88569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 kumimoji="1" sz="20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5000"/>
              </a:spcBef>
              <a:buChar char="–"/>
              <a:defRPr kumimoji="1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5000"/>
              </a:spcBef>
              <a:buChar char="•"/>
              <a:defRPr kumimoji="1" sz="16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25000"/>
              </a:spcBef>
              <a:buChar char="–"/>
              <a:defRPr kumimoji="1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800" spc="300" dirty="0">
                <a:solidFill>
                  <a:srgbClr val="1C1C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江苏省攀登项目申报答辩：</a:t>
            </a:r>
            <a:r>
              <a:rPr lang="zh-CN" altLang="en-US" sz="2400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指南方向</a:t>
            </a:r>
            <a:r>
              <a:rPr lang="en-US" altLang="zh-CN" sz="2400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【1202】</a:t>
            </a:r>
            <a:endParaRPr lang="zh-CN" altLang="en-US" sz="2400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6" name="Rectangle 5">
            <a:extLst>
              <a:ext uri="{FF2B5EF4-FFF2-40B4-BE49-F238E27FC236}">
                <a16:creationId xmlns:a16="http://schemas.microsoft.com/office/drawing/2014/main" id="{D48AB94A-B5E5-47EE-897E-27D98EF60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472" y="1625381"/>
            <a:ext cx="9724797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 kumimoji="1" sz="20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5000"/>
              </a:spcBef>
              <a:buChar char="–"/>
              <a:defRPr kumimoji="1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5000"/>
              </a:spcBef>
              <a:buChar char="•"/>
              <a:defRPr kumimoji="1" sz="16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25000"/>
              </a:spcBef>
              <a:buChar char="–"/>
              <a:defRPr kumimoji="1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dist" eaLnBrk="1" hangingPunct="1">
              <a:lnSpc>
                <a:spcPct val="125000"/>
              </a:lnSpc>
              <a:buNone/>
              <a:defRPr/>
            </a:pPr>
            <a:r>
              <a:rPr lang="zh-CN" altLang="en-US" sz="3600" spc="-300" dirty="0">
                <a:solidFill>
                  <a:srgbClr val="095F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资源受限的高频</a:t>
            </a:r>
            <a:r>
              <a:rPr lang="en-US" altLang="zh-CN" sz="3600" spc="-300" dirty="0">
                <a:solidFill>
                  <a:srgbClr val="095F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MIMO</a:t>
            </a:r>
            <a:r>
              <a:rPr lang="zh-CN" altLang="en-US" sz="3600" spc="-300" dirty="0">
                <a:solidFill>
                  <a:srgbClr val="095F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通感融合理论方法研究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CFC2387-4650-440B-9374-4B36A36DD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822788"/>
              </p:ext>
            </p:extLst>
          </p:nvPr>
        </p:nvGraphicFramePr>
        <p:xfrm>
          <a:off x="2408724" y="3123594"/>
          <a:ext cx="7632847" cy="2535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231">
                  <a:extLst>
                    <a:ext uri="{9D8B030D-6E8A-4147-A177-3AD203B41FA5}">
                      <a16:colId xmlns:a16="http://schemas.microsoft.com/office/drawing/2014/main" val="3968501707"/>
                    </a:ext>
                  </a:extLst>
                </a:gridCol>
                <a:gridCol w="337736">
                  <a:extLst>
                    <a:ext uri="{9D8B030D-6E8A-4147-A177-3AD203B41FA5}">
                      <a16:colId xmlns:a16="http://schemas.microsoft.com/office/drawing/2014/main" val="2413946163"/>
                    </a:ext>
                  </a:extLst>
                </a:gridCol>
                <a:gridCol w="5538880">
                  <a:extLst>
                    <a:ext uri="{9D8B030D-6E8A-4147-A177-3AD203B41FA5}">
                      <a16:colId xmlns:a16="http://schemas.microsoft.com/office/drawing/2014/main" val="371058276"/>
                    </a:ext>
                  </a:extLst>
                </a:gridCol>
              </a:tblGrid>
              <a:tr h="739367">
                <a:tc>
                  <a:txBody>
                    <a:bodyPr/>
                    <a:lstStyle/>
                    <a:p>
                      <a:pPr algn="dist">
                        <a:lnSpc>
                          <a:spcPct val="135000"/>
                        </a:lnSpc>
                      </a:pPr>
                      <a:r>
                        <a:rPr lang="zh-CN" altLang="en-US" sz="2800" b="1" dirty="0">
                          <a:solidFill>
                            <a:srgbClr val="17177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答辩人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rgbClr val="17177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endParaRPr lang="zh-CN" altLang="en-US" sz="2800" b="1" dirty="0">
                        <a:solidFill>
                          <a:srgbClr val="17177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5000"/>
                        </a:lnSpc>
                      </a:pPr>
                      <a:r>
                        <a:rPr lang="zh-CN" altLang="en-US" sz="2800" b="1" dirty="0">
                          <a:solidFill>
                            <a:srgbClr val="095F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许  威</a:t>
                      </a:r>
                      <a:endParaRPr lang="en-US" altLang="zh-CN" sz="2800" b="1" dirty="0">
                        <a:solidFill>
                          <a:srgbClr val="095F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2767219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17177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依托单位</a:t>
                      </a:r>
                      <a:endParaRPr lang="en-US" altLang="zh-CN" sz="2800" b="1" dirty="0">
                        <a:solidFill>
                          <a:srgbClr val="17177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rgbClr val="17177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endParaRPr lang="zh-CN" altLang="en-US" sz="2800" b="1" dirty="0">
                        <a:solidFill>
                          <a:srgbClr val="17177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095F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东南大学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034522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</a:pPr>
                      <a:endParaRPr lang="zh-CN" altLang="en-US" sz="2800" b="1" dirty="0">
                        <a:solidFill>
                          <a:srgbClr val="17177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2800" b="1" dirty="0">
                        <a:solidFill>
                          <a:srgbClr val="17177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2800" b="1" dirty="0">
                          <a:solidFill>
                            <a:srgbClr val="095F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移动通信全国重点实验室</a:t>
                      </a:r>
                      <a:endParaRPr lang="en-US" altLang="zh-CN" sz="2800" b="1" dirty="0">
                        <a:solidFill>
                          <a:srgbClr val="095F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5103722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</a:pPr>
                      <a:endParaRPr lang="zh-CN" altLang="en-US" sz="2800" b="1" dirty="0">
                        <a:solidFill>
                          <a:srgbClr val="17177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2800" b="1" dirty="0">
                        <a:solidFill>
                          <a:srgbClr val="17177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095F99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紫金山实验室（国家实验室基地）</a:t>
                      </a:r>
                      <a:endParaRPr lang="en-US" altLang="zh-CN" sz="2800" b="1" dirty="0">
                        <a:solidFill>
                          <a:srgbClr val="095F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4075023"/>
                  </a:ext>
                </a:extLst>
              </a:tr>
            </a:tbl>
          </a:graphicData>
        </a:graphic>
      </p:graphicFrame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9DBB031-49D5-43E6-B8C9-B06C69A35A08}"/>
              </a:ext>
            </a:extLst>
          </p:cNvPr>
          <p:cNvCxnSpPr/>
          <p:nvPr/>
        </p:nvCxnSpPr>
        <p:spPr bwMode="auto">
          <a:xfrm>
            <a:off x="2069086" y="2636912"/>
            <a:ext cx="81369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gradFill flip="none" rotWithShape="1">
              <a:gsLst>
                <a:gs pos="50000">
                  <a:srgbClr val="0A72B6"/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0"/>
                    <a:lumOff val="10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 descr="紫金山实验室logo完整版">
            <a:extLst>
              <a:ext uri="{FF2B5EF4-FFF2-40B4-BE49-F238E27FC236}">
                <a16:creationId xmlns:a16="http://schemas.microsoft.com/office/drawing/2014/main" id="{866DAC4A-AD35-4360-B4B4-47919522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6237312"/>
            <a:ext cx="1944216" cy="45350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研究背景与意义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205598"/>
            <a:ext cx="12192000" cy="1175248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396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每基站所需配置射频链数目随大规模</a:t>
            </a:r>
            <a:r>
              <a:rPr lang="en-US" altLang="zh-CN" sz="22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MIMO</a:t>
            </a:r>
            <a:r>
              <a:rPr lang="zh-CN" altLang="en-US" sz="22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海量天线单元同步增加，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功耗较</a:t>
            </a: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4G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跃升</a:t>
            </a: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3-5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倍</a:t>
            </a:r>
            <a:endParaRPr lang="en-US" altLang="zh-CN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高频段电磁传播损耗大、易被阻隔，导致基站部署密度平方倍增，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近五年基站新增达</a:t>
            </a: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600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CD43D5-037E-4195-86E5-C6B6202BC749}" type="slidenum"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D765BE1-4192-4EA8-B1FA-C319FDBC8840}"/>
              </a:ext>
            </a:extLst>
          </p:cNvPr>
          <p:cNvGrpSpPr/>
          <p:nvPr/>
        </p:nvGrpSpPr>
        <p:grpSpPr>
          <a:xfrm>
            <a:off x="417498" y="3260492"/>
            <a:ext cx="5429213" cy="2106218"/>
            <a:chOff x="420713" y="3169937"/>
            <a:chExt cx="5400600" cy="210621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F1E69BC-408A-4A75-A94B-8D6AC11B276B}"/>
                </a:ext>
              </a:extLst>
            </p:cNvPr>
            <p:cNvSpPr/>
            <p:nvPr/>
          </p:nvSpPr>
          <p:spPr bwMode="auto">
            <a:xfrm>
              <a:off x="420713" y="3169937"/>
              <a:ext cx="5400600" cy="2106218"/>
            </a:xfrm>
            <a:prstGeom prst="rect">
              <a:avLst/>
            </a:prstGeom>
            <a:noFill/>
            <a:ln w="12700">
              <a:solidFill>
                <a:srgbClr val="2C5B7B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288000" tIns="0" rIns="288000" bIns="72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41" name="图片 3">
              <a:extLst>
                <a:ext uri="{FF2B5EF4-FFF2-40B4-BE49-F238E27FC236}">
                  <a16:creationId xmlns:a16="http://schemas.microsoft.com/office/drawing/2014/main" id="{F7B629EA-864B-4F18-AD05-D3E393583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43" y="3711395"/>
              <a:ext cx="1834274" cy="1085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右箭头 4">
              <a:extLst>
                <a:ext uri="{FF2B5EF4-FFF2-40B4-BE49-F238E27FC236}">
                  <a16:creationId xmlns:a16="http://schemas.microsoft.com/office/drawing/2014/main" id="{74B32F1E-3C28-4C52-A1E3-2F93BE8BD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1602" y="3808221"/>
              <a:ext cx="321105" cy="248361"/>
            </a:xfrm>
            <a:prstGeom prst="rightArrow">
              <a:avLst>
                <a:gd name="adj1" fmla="val 50000"/>
                <a:gd name="adj2" fmla="val 50054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5000"/>
                </a:spcBef>
                <a:buFont typeface="Wingdings" panose="05000000000000000000" pitchFamily="2" charset="2"/>
                <a:buChar char="Ø"/>
                <a:defRPr kumimoji="1" sz="2000" b="1">
                  <a:solidFill>
                    <a:srgbClr val="0000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5000"/>
                </a:spcBef>
                <a:buChar char="–"/>
                <a:defRPr kumimoji="1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5000"/>
                </a:spcBef>
                <a:buChar char="•"/>
                <a:defRPr kumimoji="1" sz="16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5000"/>
                </a:spcBef>
                <a:buChar char="–"/>
                <a:defRPr kumimoji="1" sz="1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A27FB0A-3254-4DA3-AD37-4CFCA05D19F8}"/>
                </a:ext>
              </a:extLst>
            </p:cNvPr>
            <p:cNvSpPr/>
            <p:nvPr/>
          </p:nvSpPr>
          <p:spPr bwMode="auto">
            <a:xfrm>
              <a:off x="2475308" y="3402631"/>
              <a:ext cx="3225040" cy="162559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97BFE4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4" name="组合 9">
              <a:extLst>
                <a:ext uri="{FF2B5EF4-FFF2-40B4-BE49-F238E27FC236}">
                  <a16:creationId xmlns:a16="http://schemas.microsoft.com/office/drawing/2014/main" id="{78384ACF-368D-4573-82AB-6A72F9E004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1669" y="3989623"/>
              <a:ext cx="1875190" cy="563558"/>
              <a:chOff x="7549119" y="5564155"/>
              <a:chExt cx="1868304" cy="563669"/>
            </a:xfrm>
          </p:grpSpPr>
          <p:grpSp>
            <p:nvGrpSpPr>
              <p:cNvPr id="81" name="组合 154">
                <a:extLst>
                  <a:ext uri="{FF2B5EF4-FFF2-40B4-BE49-F238E27FC236}">
                    <a16:creationId xmlns:a16="http://schemas.microsoft.com/office/drawing/2014/main" id="{E9D8AE43-B43D-49E0-B393-130E1B0711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8641" y="5686341"/>
                <a:ext cx="460120" cy="204811"/>
                <a:chOff x="5749088" y="3395326"/>
                <a:chExt cx="941346" cy="595950"/>
              </a:xfrm>
            </p:grpSpPr>
            <p:sp>
              <p:nvSpPr>
                <p:cNvPr id="124" name="五边形 94">
                  <a:extLst>
                    <a:ext uri="{FF2B5EF4-FFF2-40B4-BE49-F238E27FC236}">
                      <a16:creationId xmlns:a16="http://schemas.microsoft.com/office/drawing/2014/main" id="{568E61B9-AC34-4B1E-BD6C-CCBAC8F40535}"/>
                    </a:ext>
                  </a:extLst>
                </p:cNvPr>
                <p:cNvSpPr/>
                <p:nvPr/>
              </p:nvSpPr>
              <p:spPr>
                <a:xfrm flipH="1">
                  <a:off x="5749080" y="3395533"/>
                  <a:ext cx="941344" cy="595997"/>
                </a:xfrm>
                <a:prstGeom prst="homePlate">
                  <a:avLst/>
                </a:prstGeom>
                <a:noFill/>
                <a:ln w="38100" cap="flat" cmpd="sng" algn="ctr">
                  <a:solidFill>
                    <a:sysClr val="windowText" lastClr="000000">
                      <a:lumMod val="95000"/>
                      <a:lumOff val="5000"/>
                    </a:sys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25" name="直接连接符 192">
                  <a:extLst>
                    <a:ext uri="{FF2B5EF4-FFF2-40B4-BE49-F238E27FC236}">
                      <a16:creationId xmlns:a16="http://schemas.microsoft.com/office/drawing/2014/main" id="{0658D222-8DA7-4802-ADB9-946F9DF7AA1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6490827" y="3693300"/>
                  <a:ext cx="168758" cy="0"/>
                </a:xfrm>
                <a:prstGeom prst="line">
                  <a:avLst/>
                </a:prstGeom>
                <a:noFill/>
                <a:ln w="38100" algn="ctr">
                  <a:solidFill>
                    <a:srgbClr val="0D0D0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82" name="组合 155">
                <a:extLst>
                  <a:ext uri="{FF2B5EF4-FFF2-40B4-BE49-F238E27FC236}">
                    <a16:creationId xmlns:a16="http://schemas.microsoft.com/office/drawing/2014/main" id="{43B7D3EA-96C0-45EC-83A1-9A3CFDD242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9829" y="5640291"/>
                <a:ext cx="388721" cy="297026"/>
                <a:chOff x="6504226" y="3331677"/>
                <a:chExt cx="646935" cy="494332"/>
              </a:xfrm>
            </p:grpSpPr>
            <p:grpSp>
              <p:nvGrpSpPr>
                <p:cNvPr id="117" name="组合 183">
                  <a:extLst>
                    <a:ext uri="{FF2B5EF4-FFF2-40B4-BE49-F238E27FC236}">
                      <a16:creationId xmlns:a16="http://schemas.microsoft.com/office/drawing/2014/main" id="{29B9C256-124D-4FF0-A4FE-73A1CF7931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04226" y="3331677"/>
                  <a:ext cx="646935" cy="409562"/>
                  <a:chOff x="6169817" y="3240677"/>
                  <a:chExt cx="646935" cy="409562"/>
                </a:xfrm>
              </p:grpSpPr>
              <p:sp>
                <p:nvSpPr>
                  <p:cNvPr id="119" name="椭圆 118">
                    <a:extLst>
                      <a:ext uri="{FF2B5EF4-FFF2-40B4-BE49-F238E27FC236}">
                        <a16:creationId xmlns:a16="http://schemas.microsoft.com/office/drawing/2014/main" id="{1B6F8CE9-E4D9-4EE3-89D6-168DFC0D667F}"/>
                      </a:ext>
                    </a:extLst>
                  </p:cNvPr>
                  <p:cNvSpPr/>
                  <p:nvPr/>
                </p:nvSpPr>
                <p:spPr>
                  <a:xfrm>
                    <a:off x="6292552" y="3240800"/>
                    <a:ext cx="404004" cy="409595"/>
                  </a:xfrm>
                  <a:prstGeom prst="ellipse">
                    <a:avLst/>
                  </a:prstGeom>
                  <a:noFill/>
                  <a:ln w="38100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itka Display" panose="02000505000000020004" pitchFamily="2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120" name="直接连接符 186">
                    <a:extLst>
                      <a:ext uri="{FF2B5EF4-FFF2-40B4-BE49-F238E27FC236}">
                        <a16:creationId xmlns:a16="http://schemas.microsoft.com/office/drawing/2014/main" id="{97CB43F8-30DC-424D-A45A-051A34F6581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6360897" y="3306244"/>
                    <a:ext cx="281416" cy="265718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D0D0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21" name="直接连接符 187">
                    <a:extLst>
                      <a:ext uri="{FF2B5EF4-FFF2-40B4-BE49-F238E27FC236}">
                        <a16:creationId xmlns:a16="http://schemas.microsoft.com/office/drawing/2014/main" id="{6F7B6015-2095-4795-91A0-6E8AED83FE0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351793" y="3312086"/>
                    <a:ext cx="281416" cy="265717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D0D0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22" name="直接连接符 188">
                    <a:extLst>
                      <a:ext uri="{FF2B5EF4-FFF2-40B4-BE49-F238E27FC236}">
                        <a16:creationId xmlns:a16="http://schemas.microsoft.com/office/drawing/2014/main" id="{75086719-6FE2-41F8-B3F0-FE5E6AAC224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6169817" y="3448268"/>
                    <a:ext cx="154783" cy="0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D0D0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23" name="直接连接符 189">
                    <a:extLst>
                      <a:ext uri="{FF2B5EF4-FFF2-40B4-BE49-F238E27FC236}">
                        <a16:creationId xmlns:a16="http://schemas.microsoft.com/office/drawing/2014/main" id="{A4844544-C0E3-408A-A059-27BD40F60CA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6661970" y="3439103"/>
                    <a:ext cx="154782" cy="0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D0D0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118" name="直接连接符 184">
                  <a:extLst>
                    <a:ext uri="{FF2B5EF4-FFF2-40B4-BE49-F238E27FC236}">
                      <a16:creationId xmlns:a16="http://schemas.microsoft.com/office/drawing/2014/main" id="{95072D33-2EEF-4053-9A58-FF288FBBAA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6830559" y="3717467"/>
                  <a:ext cx="0" cy="108542"/>
                </a:xfrm>
                <a:prstGeom prst="line">
                  <a:avLst/>
                </a:prstGeom>
                <a:noFill/>
                <a:ln w="38100" algn="ctr">
                  <a:solidFill>
                    <a:srgbClr val="0D0D0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83" name="等腰三角形 82">
                <a:extLst>
                  <a:ext uri="{FF2B5EF4-FFF2-40B4-BE49-F238E27FC236}">
                    <a16:creationId xmlns:a16="http://schemas.microsoft.com/office/drawing/2014/main" id="{8C8C0625-A173-4AB4-BFC4-9DF84DD7CA29}"/>
                  </a:ext>
                </a:extLst>
              </p:cNvPr>
              <p:cNvSpPr/>
              <p:nvPr/>
            </p:nvSpPr>
            <p:spPr>
              <a:xfrm rot="5400000">
                <a:off x="9012744" y="5637293"/>
                <a:ext cx="246110" cy="274485"/>
              </a:xfrm>
              <a:prstGeom prst="triangle">
                <a:avLst/>
              </a:prstGeom>
              <a:noFill/>
              <a:ln w="381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Display" panose="02000505000000020004" pitchFamily="2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84" name="直接连接符 157">
                <a:extLst>
                  <a:ext uri="{FF2B5EF4-FFF2-40B4-BE49-F238E27FC236}">
                    <a16:creationId xmlns:a16="http://schemas.microsoft.com/office/drawing/2014/main" id="{12529045-5476-4973-B014-1C8C9CEB97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8903847" y="5725623"/>
                <a:ext cx="93004" cy="0"/>
              </a:xfrm>
              <a:prstGeom prst="line">
                <a:avLst/>
              </a:prstGeom>
              <a:noFill/>
              <a:ln w="38100" algn="ctr">
                <a:solidFill>
                  <a:srgbClr val="0D0D0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直接连接符 158">
                <a:extLst>
                  <a:ext uri="{FF2B5EF4-FFF2-40B4-BE49-F238E27FC236}">
                    <a16:creationId xmlns:a16="http://schemas.microsoft.com/office/drawing/2014/main" id="{2F73BC0B-CAC8-4A37-95A2-F616764D5F4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8906307" y="5815741"/>
                <a:ext cx="93004" cy="0"/>
              </a:xfrm>
              <a:prstGeom prst="line">
                <a:avLst/>
              </a:prstGeom>
              <a:noFill/>
              <a:ln w="38100" algn="ctr">
                <a:solidFill>
                  <a:srgbClr val="0D0D0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" name="直接连接符 159">
                <a:extLst>
                  <a:ext uri="{FF2B5EF4-FFF2-40B4-BE49-F238E27FC236}">
                    <a16:creationId xmlns:a16="http://schemas.microsoft.com/office/drawing/2014/main" id="{4A8D34DB-86C4-4F2A-A983-38317DDE939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9269074" y="5774597"/>
                <a:ext cx="93004" cy="0"/>
              </a:xfrm>
              <a:prstGeom prst="line">
                <a:avLst/>
              </a:prstGeom>
              <a:noFill/>
              <a:ln w="38100" algn="ctr">
                <a:solidFill>
                  <a:srgbClr val="0D0D0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直接连接符 160">
                <a:extLst>
                  <a:ext uri="{FF2B5EF4-FFF2-40B4-BE49-F238E27FC236}">
                    <a16:creationId xmlns:a16="http://schemas.microsoft.com/office/drawing/2014/main" id="{16D4C5D0-AA08-4E92-8145-F8CD7B4065C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127519" y="5650279"/>
                <a:ext cx="0" cy="65219"/>
              </a:xfrm>
              <a:prstGeom prst="line">
                <a:avLst/>
              </a:prstGeom>
              <a:noFill/>
              <a:ln w="38100" algn="ctr">
                <a:solidFill>
                  <a:srgbClr val="0D0D0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直接连接符 161">
                <a:extLst>
                  <a:ext uri="{FF2B5EF4-FFF2-40B4-BE49-F238E27FC236}">
                    <a16:creationId xmlns:a16="http://schemas.microsoft.com/office/drawing/2014/main" id="{370AAC2B-CEF0-40AD-9E55-4244D485BCD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131716" y="5831703"/>
                <a:ext cx="0" cy="65219"/>
              </a:xfrm>
              <a:prstGeom prst="line">
                <a:avLst/>
              </a:prstGeom>
              <a:noFill/>
              <a:ln w="38100" algn="ctr">
                <a:solidFill>
                  <a:srgbClr val="0D0D0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7" name="加号 96">
                <a:extLst>
                  <a:ext uri="{FF2B5EF4-FFF2-40B4-BE49-F238E27FC236}">
                    <a16:creationId xmlns:a16="http://schemas.microsoft.com/office/drawing/2014/main" id="{11F3320C-4969-4E69-BE6F-46231D4D0FED}"/>
                  </a:ext>
                </a:extLst>
              </p:cNvPr>
              <p:cNvSpPr/>
              <p:nvPr/>
            </p:nvSpPr>
            <p:spPr>
              <a:xfrm>
                <a:off x="9022357" y="5707053"/>
                <a:ext cx="66638" cy="50810"/>
              </a:xfrm>
              <a:prstGeom prst="mathPlus">
                <a:avLst/>
              </a:prstGeom>
              <a:no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Display" panose="02000505000000020004" pitchFamily="2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减号 98">
                <a:extLst>
                  <a:ext uri="{FF2B5EF4-FFF2-40B4-BE49-F238E27FC236}">
                    <a16:creationId xmlns:a16="http://schemas.microsoft.com/office/drawing/2014/main" id="{B91158A5-CC32-4915-B0A8-F94437E8F3ED}"/>
                  </a:ext>
                </a:extLst>
              </p:cNvPr>
              <p:cNvSpPr/>
              <p:nvPr/>
            </p:nvSpPr>
            <p:spPr>
              <a:xfrm>
                <a:off x="9027116" y="5805497"/>
                <a:ext cx="58705" cy="26993"/>
              </a:xfrm>
              <a:prstGeom prst="mathMinus">
                <a:avLst/>
              </a:prstGeom>
              <a:noFill/>
              <a:ln w="1905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Display" panose="02000505000000020004" pitchFamily="2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24B638AB-79E8-4024-9E6D-74717E7F1520}"/>
                  </a:ext>
                </a:extLst>
              </p:cNvPr>
              <p:cNvSpPr txBox="1"/>
              <p:nvPr/>
            </p:nvSpPr>
            <p:spPr>
              <a:xfrm>
                <a:off x="7776862" y="5845193"/>
                <a:ext cx="433147" cy="25405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rPr>
                  <a:t>DAC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itka Display" panose="02000505000000020004" pitchFamily="2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E4801ABD-487F-4DC1-AD8F-B50FA1FCB9E2}"/>
                  </a:ext>
                </a:extLst>
              </p:cNvPr>
              <p:cNvSpPr txBox="1"/>
              <p:nvPr/>
            </p:nvSpPr>
            <p:spPr>
              <a:xfrm>
                <a:off x="8254434" y="5835666"/>
                <a:ext cx="563249" cy="27627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rPr>
                  <a:t>Mixer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itka Display" panose="02000505000000020004" pitchFamily="2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C4F71FDE-8A96-4E73-9DDE-AF5949E7900A}"/>
                  </a:ext>
                </a:extLst>
              </p:cNvPr>
              <p:cNvSpPr txBox="1"/>
              <p:nvPr/>
            </p:nvSpPr>
            <p:spPr>
              <a:xfrm>
                <a:off x="8882734" y="5815024"/>
                <a:ext cx="428387" cy="31280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rPr>
                  <a:t>PA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itka Display" panose="02000505000000020004" pitchFamily="2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6" name="矩形标注 73">
                <a:extLst>
                  <a:ext uri="{FF2B5EF4-FFF2-40B4-BE49-F238E27FC236}">
                    <a16:creationId xmlns:a16="http://schemas.microsoft.com/office/drawing/2014/main" id="{465878EE-4EA9-4BC8-9F9A-487C0D8E866B}"/>
                  </a:ext>
                </a:extLst>
              </p:cNvPr>
              <p:cNvSpPr/>
              <p:nvPr/>
            </p:nvSpPr>
            <p:spPr>
              <a:xfrm rot="5400000">
                <a:off x="8233984" y="4879290"/>
                <a:ext cx="498573" cy="1868304"/>
              </a:xfrm>
              <a:prstGeom prst="wedgeRectCallout">
                <a:avLst>
                  <a:gd name="adj1" fmla="val -36980"/>
                  <a:gd name="adj2" fmla="val 59491"/>
                </a:avLst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Display" panose="02000505000000020004" pitchFamily="2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5" name="右箭头 27">
              <a:extLst>
                <a:ext uri="{FF2B5EF4-FFF2-40B4-BE49-F238E27FC236}">
                  <a16:creationId xmlns:a16="http://schemas.microsoft.com/office/drawing/2014/main" id="{BA338BD4-B495-4258-AE1B-39DBB9DD2C07}"/>
                </a:ext>
              </a:extLst>
            </p:cNvPr>
            <p:cNvSpPr/>
            <p:nvPr/>
          </p:nvSpPr>
          <p:spPr bwMode="auto">
            <a:xfrm>
              <a:off x="2498376" y="4712132"/>
              <a:ext cx="155575" cy="122238"/>
            </a:xfrm>
            <a:prstGeom prst="rightArrow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itka Display" panose="02000505000000020004" pitchFamily="2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7388F69-20AF-4402-9DDD-5110716DD61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90358" y="3603984"/>
              <a:ext cx="259719" cy="308122"/>
              <a:chOff x="2785956" y="1749615"/>
              <a:chExt cx="2016419" cy="2394000"/>
            </a:xfrm>
            <a:noFill/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CE61089E-83A9-420E-89FB-F2C4DB11F0B5}"/>
                  </a:ext>
                </a:extLst>
              </p:cNvPr>
              <p:cNvCxnSpPr/>
              <p:nvPr/>
            </p:nvCxnSpPr>
            <p:spPr>
              <a:xfrm>
                <a:off x="3800103" y="2703615"/>
                <a:ext cx="0" cy="1440000"/>
              </a:xfrm>
              <a:prstGeom prst="line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007AF971-C855-46FC-B5CD-13E507688F6A}"/>
                  </a:ext>
                </a:extLst>
              </p:cNvPr>
              <p:cNvSpPr/>
              <p:nvPr/>
            </p:nvSpPr>
            <p:spPr>
              <a:xfrm>
                <a:off x="3656103" y="2415615"/>
                <a:ext cx="288000" cy="288000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Display" panose="02000505000000020004" pitchFamily="2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F80C6B61-B0B1-456C-9381-4F93982D2E09}"/>
                  </a:ext>
                </a:extLst>
              </p:cNvPr>
              <p:cNvGrpSpPr/>
              <p:nvPr/>
            </p:nvGrpSpPr>
            <p:grpSpPr>
              <a:xfrm>
                <a:off x="3130331" y="1763968"/>
                <a:ext cx="1672044" cy="1620000"/>
                <a:chOff x="3260103" y="1749615"/>
                <a:chExt cx="1672044" cy="1620000"/>
              </a:xfrm>
              <a:grpFill/>
            </p:grpSpPr>
            <p:sp>
              <p:nvSpPr>
                <p:cNvPr id="76" name="弧形 75">
                  <a:extLst>
                    <a:ext uri="{FF2B5EF4-FFF2-40B4-BE49-F238E27FC236}">
                      <a16:creationId xmlns:a16="http://schemas.microsoft.com/office/drawing/2014/main" id="{4B27115D-AC57-4A9C-B539-8251FDB0AAC9}"/>
                    </a:ext>
                  </a:extLst>
                </p:cNvPr>
                <p:cNvSpPr/>
                <p:nvPr/>
              </p:nvSpPr>
              <p:spPr>
                <a:xfrm rot="2560492">
                  <a:off x="3296104" y="2055615"/>
                  <a:ext cx="1008000" cy="1008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" name="弧形 78">
                  <a:extLst>
                    <a:ext uri="{FF2B5EF4-FFF2-40B4-BE49-F238E27FC236}">
                      <a16:creationId xmlns:a16="http://schemas.microsoft.com/office/drawing/2014/main" id="{157E5FAB-E653-4D0E-81B1-F4A3DA6D492F}"/>
                    </a:ext>
                  </a:extLst>
                </p:cNvPr>
                <p:cNvSpPr/>
                <p:nvPr/>
              </p:nvSpPr>
              <p:spPr>
                <a:xfrm rot="2560492">
                  <a:off x="3260103" y="1875615"/>
                  <a:ext cx="1368000" cy="1368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弧形 79">
                  <a:extLst>
                    <a:ext uri="{FF2B5EF4-FFF2-40B4-BE49-F238E27FC236}">
                      <a16:creationId xmlns:a16="http://schemas.microsoft.com/office/drawing/2014/main" id="{51DB2FCA-1883-4F25-9DC8-77AE9919CD77}"/>
                    </a:ext>
                  </a:extLst>
                </p:cNvPr>
                <p:cNvSpPr/>
                <p:nvPr/>
              </p:nvSpPr>
              <p:spPr>
                <a:xfrm rot="2560492">
                  <a:off x="3312147" y="1749615"/>
                  <a:ext cx="1620000" cy="1620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84DA0960-B017-4D5D-B1EF-0BDB7193F8CE}"/>
                  </a:ext>
                </a:extLst>
              </p:cNvPr>
              <p:cNvGrpSpPr/>
              <p:nvPr/>
            </p:nvGrpSpPr>
            <p:grpSpPr>
              <a:xfrm rot="10800000">
                <a:off x="2785956" y="1749615"/>
                <a:ext cx="1672044" cy="1620000"/>
                <a:chOff x="3260103" y="1749615"/>
                <a:chExt cx="1672044" cy="1620000"/>
              </a:xfrm>
              <a:grpFill/>
            </p:grpSpPr>
            <p:sp>
              <p:nvSpPr>
                <p:cNvPr id="72" name="弧形 71">
                  <a:extLst>
                    <a:ext uri="{FF2B5EF4-FFF2-40B4-BE49-F238E27FC236}">
                      <a16:creationId xmlns:a16="http://schemas.microsoft.com/office/drawing/2014/main" id="{1F0C51D9-8F3D-4CA2-BEA9-68388EFD1BB8}"/>
                    </a:ext>
                  </a:extLst>
                </p:cNvPr>
                <p:cNvSpPr/>
                <p:nvPr/>
              </p:nvSpPr>
              <p:spPr>
                <a:xfrm rot="2560492">
                  <a:off x="3296104" y="2055615"/>
                  <a:ext cx="1008000" cy="1008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" name="弧形 72">
                  <a:extLst>
                    <a:ext uri="{FF2B5EF4-FFF2-40B4-BE49-F238E27FC236}">
                      <a16:creationId xmlns:a16="http://schemas.microsoft.com/office/drawing/2014/main" id="{62EE3CB4-FE14-4ADF-A4C0-BAE8EDDCB400}"/>
                    </a:ext>
                  </a:extLst>
                </p:cNvPr>
                <p:cNvSpPr/>
                <p:nvPr/>
              </p:nvSpPr>
              <p:spPr>
                <a:xfrm rot="2560492">
                  <a:off x="3260103" y="1875615"/>
                  <a:ext cx="1368000" cy="1368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5" name="弧形 74">
                  <a:extLst>
                    <a:ext uri="{FF2B5EF4-FFF2-40B4-BE49-F238E27FC236}">
                      <a16:creationId xmlns:a16="http://schemas.microsoft.com/office/drawing/2014/main" id="{69B87F84-B3AD-4156-9D89-4BBFE42EB27F}"/>
                    </a:ext>
                  </a:extLst>
                </p:cNvPr>
                <p:cNvSpPr/>
                <p:nvPr/>
              </p:nvSpPr>
              <p:spPr>
                <a:xfrm rot="2560492">
                  <a:off x="3312147" y="1749615"/>
                  <a:ext cx="1620000" cy="1620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cxnSp>
          <p:nvCxnSpPr>
            <p:cNvPr id="47" name="直接连接符 196">
              <a:extLst>
                <a:ext uri="{FF2B5EF4-FFF2-40B4-BE49-F238E27FC236}">
                  <a16:creationId xmlns:a16="http://schemas.microsoft.com/office/drawing/2014/main" id="{0F9F66DE-AF6B-4BDB-865D-90C974B73C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444734" y="3915095"/>
              <a:ext cx="186370" cy="0"/>
            </a:xfrm>
            <a:prstGeom prst="line">
              <a:avLst/>
            </a:prstGeom>
            <a:noFill/>
            <a:ln w="25400" algn="ctr">
              <a:solidFill>
                <a:srgbClr val="B3A2C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97B5C26-D697-4C4B-A7AE-247773A4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89593" y="4457844"/>
              <a:ext cx="259719" cy="308122"/>
              <a:chOff x="2785956" y="1749615"/>
              <a:chExt cx="2016419" cy="2394000"/>
            </a:xfrm>
            <a:noFill/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65B3A4B-627E-4CA8-9FA4-BDA5AAF03E9E}"/>
                  </a:ext>
                </a:extLst>
              </p:cNvPr>
              <p:cNvCxnSpPr/>
              <p:nvPr/>
            </p:nvCxnSpPr>
            <p:spPr>
              <a:xfrm>
                <a:off x="3800103" y="2703615"/>
                <a:ext cx="0" cy="1440000"/>
              </a:xfrm>
              <a:prstGeom prst="line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40F088E9-9121-4130-9B0E-1FC22F5D37B6}"/>
                  </a:ext>
                </a:extLst>
              </p:cNvPr>
              <p:cNvSpPr/>
              <p:nvPr/>
            </p:nvSpPr>
            <p:spPr>
              <a:xfrm>
                <a:off x="3656103" y="2415615"/>
                <a:ext cx="288000" cy="288000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itka Display" panose="02000505000000020004" pitchFamily="2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944A12B-85C9-44BD-BEE2-28857530C373}"/>
                  </a:ext>
                </a:extLst>
              </p:cNvPr>
              <p:cNvGrpSpPr/>
              <p:nvPr/>
            </p:nvGrpSpPr>
            <p:grpSpPr>
              <a:xfrm>
                <a:off x="3130331" y="1763968"/>
                <a:ext cx="1672044" cy="1620000"/>
                <a:chOff x="3260103" y="1749615"/>
                <a:chExt cx="1672044" cy="1620000"/>
              </a:xfrm>
              <a:grpFill/>
            </p:grpSpPr>
            <p:sp>
              <p:nvSpPr>
                <p:cNvPr id="64" name="弧形 63">
                  <a:extLst>
                    <a:ext uri="{FF2B5EF4-FFF2-40B4-BE49-F238E27FC236}">
                      <a16:creationId xmlns:a16="http://schemas.microsoft.com/office/drawing/2014/main" id="{128D5F27-A0FC-40DE-9CA5-EA2F192E0B8C}"/>
                    </a:ext>
                  </a:extLst>
                </p:cNvPr>
                <p:cNvSpPr/>
                <p:nvPr/>
              </p:nvSpPr>
              <p:spPr>
                <a:xfrm rot="2560492">
                  <a:off x="3296104" y="2055615"/>
                  <a:ext cx="1008000" cy="1008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" name="弧形 64">
                  <a:extLst>
                    <a:ext uri="{FF2B5EF4-FFF2-40B4-BE49-F238E27FC236}">
                      <a16:creationId xmlns:a16="http://schemas.microsoft.com/office/drawing/2014/main" id="{E4F788FF-73EC-4272-8133-175CEDE6E9FB}"/>
                    </a:ext>
                  </a:extLst>
                </p:cNvPr>
                <p:cNvSpPr/>
                <p:nvPr/>
              </p:nvSpPr>
              <p:spPr>
                <a:xfrm rot="2560492">
                  <a:off x="3260103" y="1875615"/>
                  <a:ext cx="1368000" cy="1368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" name="弧形 65">
                  <a:extLst>
                    <a:ext uri="{FF2B5EF4-FFF2-40B4-BE49-F238E27FC236}">
                      <a16:creationId xmlns:a16="http://schemas.microsoft.com/office/drawing/2014/main" id="{EE24BCD7-FDB1-4B4E-AE92-D9EE59C8E159}"/>
                    </a:ext>
                  </a:extLst>
                </p:cNvPr>
                <p:cNvSpPr/>
                <p:nvPr/>
              </p:nvSpPr>
              <p:spPr>
                <a:xfrm rot="2560492">
                  <a:off x="3312147" y="1749615"/>
                  <a:ext cx="1620000" cy="1620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234FD93C-143B-4038-B230-CA973EFDC121}"/>
                  </a:ext>
                </a:extLst>
              </p:cNvPr>
              <p:cNvGrpSpPr/>
              <p:nvPr/>
            </p:nvGrpSpPr>
            <p:grpSpPr>
              <a:xfrm rot="10800000">
                <a:off x="2785956" y="1749615"/>
                <a:ext cx="1672044" cy="1620000"/>
                <a:chOff x="3260103" y="1749615"/>
                <a:chExt cx="1672044" cy="1620000"/>
              </a:xfrm>
              <a:grpFill/>
            </p:grpSpPr>
            <p:sp>
              <p:nvSpPr>
                <p:cNvPr id="61" name="弧形 60">
                  <a:extLst>
                    <a:ext uri="{FF2B5EF4-FFF2-40B4-BE49-F238E27FC236}">
                      <a16:creationId xmlns:a16="http://schemas.microsoft.com/office/drawing/2014/main" id="{2557C4BB-8922-4BD1-8966-3B369A1148A3}"/>
                    </a:ext>
                  </a:extLst>
                </p:cNvPr>
                <p:cNvSpPr/>
                <p:nvPr/>
              </p:nvSpPr>
              <p:spPr>
                <a:xfrm rot="2560492">
                  <a:off x="3296104" y="2055615"/>
                  <a:ext cx="1008000" cy="1008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弧形 61">
                  <a:extLst>
                    <a:ext uri="{FF2B5EF4-FFF2-40B4-BE49-F238E27FC236}">
                      <a16:creationId xmlns:a16="http://schemas.microsoft.com/office/drawing/2014/main" id="{5707C957-5758-4AE4-8CE8-53A19CD4B551}"/>
                    </a:ext>
                  </a:extLst>
                </p:cNvPr>
                <p:cNvSpPr/>
                <p:nvPr/>
              </p:nvSpPr>
              <p:spPr>
                <a:xfrm rot="2560492">
                  <a:off x="3260103" y="1875615"/>
                  <a:ext cx="1368000" cy="1368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弧形 62">
                  <a:extLst>
                    <a:ext uri="{FF2B5EF4-FFF2-40B4-BE49-F238E27FC236}">
                      <a16:creationId xmlns:a16="http://schemas.microsoft.com/office/drawing/2014/main" id="{918BB5D8-3B00-4693-9AEB-D16FA941FF04}"/>
                    </a:ext>
                  </a:extLst>
                </p:cNvPr>
                <p:cNvSpPr/>
                <p:nvPr/>
              </p:nvSpPr>
              <p:spPr>
                <a:xfrm rot="2560492">
                  <a:off x="3312147" y="1749615"/>
                  <a:ext cx="1620000" cy="1620000"/>
                </a:xfrm>
                <a:prstGeom prst="arc">
                  <a:avLst/>
                </a:prstGeom>
                <a:grpFill/>
                <a:ln w="25400" cap="flat" cmpd="sng" algn="ctr">
                  <a:solidFill>
                    <a:srgbClr val="8064A2">
                      <a:lumMod val="60000"/>
                      <a:lumOff val="4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tka Display" panose="02000505000000020004" pitchFamily="2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cxnSp>
          <p:nvCxnSpPr>
            <p:cNvPr id="49" name="直接连接符 198">
              <a:extLst>
                <a:ext uri="{FF2B5EF4-FFF2-40B4-BE49-F238E27FC236}">
                  <a16:creationId xmlns:a16="http://schemas.microsoft.com/office/drawing/2014/main" id="{2BBF4EC0-74EF-4420-A0A1-013F6834AB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443969" y="4768956"/>
              <a:ext cx="187135" cy="0"/>
            </a:xfrm>
            <a:prstGeom prst="line">
              <a:avLst/>
            </a:prstGeom>
            <a:noFill/>
            <a:ln w="25400" algn="ctr">
              <a:solidFill>
                <a:srgbClr val="B3A2C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42F1E91-5B12-4BE0-9AD7-143A15B95B9A}"/>
                </a:ext>
              </a:extLst>
            </p:cNvPr>
            <p:cNvSpPr txBox="1"/>
            <p:nvPr/>
          </p:nvSpPr>
          <p:spPr bwMode="auto">
            <a:xfrm>
              <a:off x="2900310" y="4299382"/>
              <a:ext cx="461666" cy="277813"/>
            </a:xfrm>
            <a:prstGeom prst="rect">
              <a:avLst/>
            </a:prstGeom>
            <a:noFill/>
          </p:spPr>
          <p:txBody>
            <a:bodyPr vert="eaVer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tka Display" panose="02000505000000020004" pitchFamily="2" charset="0"/>
                  <a:ea typeface="宋体" panose="02010600030101010101" pitchFamily="2" charset="-122"/>
                  <a:cs typeface="+mn-cs"/>
                </a:rPr>
                <a:t>…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Display" panose="02000505000000020004" pitchFamily="2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圆角矩形 34">
              <a:extLst>
                <a:ext uri="{FF2B5EF4-FFF2-40B4-BE49-F238E27FC236}">
                  <a16:creationId xmlns:a16="http://schemas.microsoft.com/office/drawing/2014/main" id="{556CD176-849D-4C12-B956-CC8439473763}"/>
                </a:ext>
              </a:extLst>
            </p:cNvPr>
            <p:cNvSpPr/>
            <p:nvPr/>
          </p:nvSpPr>
          <p:spPr bwMode="auto">
            <a:xfrm>
              <a:off x="2655537" y="3827982"/>
              <a:ext cx="795338" cy="228600"/>
            </a:xfrm>
            <a:prstGeom prst="round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射频链</a:t>
              </a:r>
            </a:p>
          </p:txBody>
        </p:sp>
        <p:sp>
          <p:nvSpPr>
            <p:cNvPr id="52" name="圆角矩形 35">
              <a:extLst>
                <a:ext uri="{FF2B5EF4-FFF2-40B4-BE49-F238E27FC236}">
                  <a16:creationId xmlns:a16="http://schemas.microsoft.com/office/drawing/2014/main" id="{7F9CCBE7-5E1D-4445-855C-21140D5EBFD5}"/>
                </a:ext>
              </a:extLst>
            </p:cNvPr>
            <p:cNvSpPr/>
            <p:nvPr/>
          </p:nvSpPr>
          <p:spPr bwMode="auto">
            <a:xfrm>
              <a:off x="2647601" y="4635932"/>
              <a:ext cx="795337" cy="228600"/>
            </a:xfrm>
            <a:prstGeom prst="round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射频链</a:t>
              </a:r>
            </a:p>
          </p:txBody>
        </p:sp>
        <p:sp>
          <p:nvSpPr>
            <p:cNvPr id="53" name="右箭头 36">
              <a:extLst>
                <a:ext uri="{FF2B5EF4-FFF2-40B4-BE49-F238E27FC236}">
                  <a16:creationId xmlns:a16="http://schemas.microsoft.com/office/drawing/2014/main" id="{AB8B067F-5076-4617-BB64-127A345CF0BD}"/>
                </a:ext>
              </a:extLst>
            </p:cNvPr>
            <p:cNvSpPr/>
            <p:nvPr/>
          </p:nvSpPr>
          <p:spPr bwMode="auto">
            <a:xfrm>
              <a:off x="2495200" y="3891482"/>
              <a:ext cx="168275" cy="122237"/>
            </a:xfrm>
            <a:prstGeom prst="rightArrow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itka Display" panose="02000505000000020004" pitchFamily="2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4" name="直接连接符 188">
              <a:extLst>
                <a:ext uri="{FF2B5EF4-FFF2-40B4-BE49-F238E27FC236}">
                  <a16:creationId xmlns:a16="http://schemas.microsoft.com/office/drawing/2014/main" id="{740FAE60-7216-49B9-A005-4FB4EA4721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978485" y="4213457"/>
              <a:ext cx="92075" cy="0"/>
            </a:xfrm>
            <a:prstGeom prst="line">
              <a:avLst/>
            </a:prstGeom>
            <a:noFill/>
            <a:ln w="38100" algn="ctr">
              <a:solidFill>
                <a:srgbClr val="0D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直接连接符 188">
              <a:extLst>
                <a:ext uri="{FF2B5EF4-FFF2-40B4-BE49-F238E27FC236}">
                  <a16:creationId xmlns:a16="http://schemas.microsoft.com/office/drawing/2014/main" id="{EE00A612-4E95-49C2-8447-A5712640D6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35610" y="4213457"/>
              <a:ext cx="92075" cy="0"/>
            </a:xfrm>
            <a:prstGeom prst="line">
              <a:avLst/>
            </a:prstGeom>
            <a:noFill/>
            <a:ln w="38100" algn="ctr">
              <a:solidFill>
                <a:srgbClr val="0D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3F4065CA-15EE-4693-A13F-309FC211D0CA}"/>
              </a:ext>
            </a:extLst>
          </p:cNvPr>
          <p:cNvSpPr/>
          <p:nvPr/>
        </p:nvSpPr>
        <p:spPr bwMode="auto">
          <a:xfrm>
            <a:off x="6369274" y="3260492"/>
            <a:ext cx="5400600" cy="2106218"/>
          </a:xfrm>
          <a:prstGeom prst="rect">
            <a:avLst/>
          </a:prstGeom>
          <a:noFill/>
          <a:ln w="12700">
            <a:solidFill>
              <a:srgbClr val="2C5B7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288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9" name="图片 13">
            <a:extLst>
              <a:ext uri="{FF2B5EF4-FFF2-40B4-BE49-F238E27FC236}">
                <a16:creationId xmlns:a16="http://schemas.microsoft.com/office/drawing/2014/main" id="{F7581A2B-7E85-42B3-919E-6179E3DEE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70" y="3691807"/>
            <a:ext cx="637785" cy="45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图片 17">
            <a:extLst>
              <a:ext uri="{FF2B5EF4-FFF2-40B4-BE49-F238E27FC236}">
                <a16:creationId xmlns:a16="http://schemas.microsoft.com/office/drawing/2014/main" id="{4CB7411E-41FC-49A6-99E9-6BD41AF5D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957" y="3656235"/>
            <a:ext cx="705744" cy="49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图片 19">
            <a:extLst>
              <a:ext uri="{FF2B5EF4-FFF2-40B4-BE49-F238E27FC236}">
                <a16:creationId xmlns:a16="http://schemas.microsoft.com/office/drawing/2014/main" id="{902E42ED-577F-4B56-9428-B45214C58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622" y="4646539"/>
            <a:ext cx="569678" cy="41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图片 21">
            <a:extLst>
              <a:ext uri="{FF2B5EF4-FFF2-40B4-BE49-F238E27FC236}">
                <a16:creationId xmlns:a16="http://schemas.microsoft.com/office/drawing/2014/main" id="{9F8F60E3-682D-4C1C-9D31-CA85D1B26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18" y="4605462"/>
            <a:ext cx="611416" cy="45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308B9D78-E21C-4ED2-B484-4E5D28484508}"/>
              </a:ext>
            </a:extLst>
          </p:cNvPr>
          <p:cNvSpPr txBox="1"/>
          <p:nvPr/>
        </p:nvSpPr>
        <p:spPr bwMode="auto">
          <a:xfrm>
            <a:off x="6988879" y="3293912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厘米波</a:t>
            </a:r>
          </a:p>
        </p:txBody>
      </p:sp>
      <p:pic>
        <p:nvPicPr>
          <p:cNvPr id="135" name="图片 13">
            <a:extLst>
              <a:ext uri="{FF2B5EF4-FFF2-40B4-BE49-F238E27FC236}">
                <a16:creationId xmlns:a16="http://schemas.microsoft.com/office/drawing/2014/main" id="{40437170-EB64-463F-B628-9217FE34C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78" y="3691390"/>
            <a:ext cx="723353" cy="45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图片 15">
            <a:extLst>
              <a:ext uri="{FF2B5EF4-FFF2-40B4-BE49-F238E27FC236}">
                <a16:creationId xmlns:a16="http://schemas.microsoft.com/office/drawing/2014/main" id="{EAA21831-05A0-489C-BF71-D518AC118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07" y="3686417"/>
            <a:ext cx="678403" cy="46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图片 15">
            <a:extLst>
              <a:ext uri="{FF2B5EF4-FFF2-40B4-BE49-F238E27FC236}">
                <a16:creationId xmlns:a16="http://schemas.microsoft.com/office/drawing/2014/main" id="{CC2D8D9F-D7A0-4C1D-A10C-695BE916F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282" y="3645024"/>
            <a:ext cx="678403" cy="50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EB9065DC-580C-41D8-8D5F-BA887B6B3D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603039" y="4505003"/>
            <a:ext cx="408216" cy="605354"/>
          </a:xfrm>
          <a:prstGeom prst="rect">
            <a:avLst/>
          </a:prstGeom>
        </p:spPr>
      </p:pic>
      <p:sp>
        <p:nvSpPr>
          <p:cNvPr id="139" name="任意多边形: 形状 138">
            <a:extLst>
              <a:ext uri="{FF2B5EF4-FFF2-40B4-BE49-F238E27FC236}">
                <a16:creationId xmlns:a16="http://schemas.microsoft.com/office/drawing/2014/main" id="{E7BECDBD-FEA3-4464-B78A-FE79C86AE21B}"/>
              </a:ext>
            </a:extLst>
          </p:cNvPr>
          <p:cNvSpPr/>
          <p:nvPr/>
        </p:nvSpPr>
        <p:spPr bwMode="auto">
          <a:xfrm rot="21249584">
            <a:off x="11557400" y="3367956"/>
            <a:ext cx="172863" cy="986474"/>
          </a:xfrm>
          <a:custGeom>
            <a:avLst/>
            <a:gdLst>
              <a:gd name="connsiteX0" fmla="*/ 0 w 407880"/>
              <a:gd name="connsiteY0" fmla="*/ 0 h 1733550"/>
              <a:gd name="connsiteX1" fmla="*/ 66675 w 407880"/>
              <a:gd name="connsiteY1" fmla="*/ 57150 h 1733550"/>
              <a:gd name="connsiteX2" fmla="*/ 200025 w 407880"/>
              <a:gd name="connsiteY2" fmla="*/ 180975 h 1733550"/>
              <a:gd name="connsiteX3" fmla="*/ 371475 w 407880"/>
              <a:gd name="connsiteY3" fmla="*/ 523875 h 1733550"/>
              <a:gd name="connsiteX4" fmla="*/ 400050 w 407880"/>
              <a:gd name="connsiteY4" fmla="*/ 952500 h 1733550"/>
              <a:gd name="connsiteX5" fmla="*/ 266700 w 407880"/>
              <a:gd name="connsiteY5" fmla="*/ 1438275 h 1733550"/>
              <a:gd name="connsiteX6" fmla="*/ 19050 w 407880"/>
              <a:gd name="connsiteY6" fmla="*/ 173355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880" h="1733550">
                <a:moveTo>
                  <a:pt x="0" y="0"/>
                </a:moveTo>
                <a:cubicBezTo>
                  <a:pt x="15875" y="13494"/>
                  <a:pt x="33338" y="26988"/>
                  <a:pt x="66675" y="57150"/>
                </a:cubicBezTo>
                <a:cubicBezTo>
                  <a:pt x="100012" y="87312"/>
                  <a:pt x="149225" y="103188"/>
                  <a:pt x="200025" y="180975"/>
                </a:cubicBezTo>
                <a:cubicBezTo>
                  <a:pt x="250825" y="258763"/>
                  <a:pt x="338138" y="395288"/>
                  <a:pt x="371475" y="523875"/>
                </a:cubicBezTo>
                <a:cubicBezTo>
                  <a:pt x="404812" y="652462"/>
                  <a:pt x="417512" y="800100"/>
                  <a:pt x="400050" y="952500"/>
                </a:cubicBezTo>
                <a:cubicBezTo>
                  <a:pt x="382588" y="1104900"/>
                  <a:pt x="330200" y="1308100"/>
                  <a:pt x="266700" y="1438275"/>
                </a:cubicBezTo>
                <a:cubicBezTo>
                  <a:pt x="203200" y="1568450"/>
                  <a:pt x="111125" y="1651000"/>
                  <a:pt x="19050" y="173355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pic>
        <p:nvPicPr>
          <p:cNvPr id="143" name="图片 142">
            <a:extLst>
              <a:ext uri="{FF2B5EF4-FFF2-40B4-BE49-F238E27FC236}">
                <a16:creationId xmlns:a16="http://schemas.microsoft.com/office/drawing/2014/main" id="{6E7FD849-1689-4542-8200-3CA97415CF9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13258" y="4513237"/>
            <a:ext cx="408216" cy="605354"/>
          </a:xfrm>
          <a:prstGeom prst="rect">
            <a:avLst/>
          </a:prstGeom>
        </p:spPr>
      </p:pic>
      <p:sp>
        <p:nvSpPr>
          <p:cNvPr id="140" name="文本框 139">
            <a:extLst>
              <a:ext uri="{FF2B5EF4-FFF2-40B4-BE49-F238E27FC236}">
                <a16:creationId xmlns:a16="http://schemas.microsoft.com/office/drawing/2014/main" id="{E31586B6-01A6-4F5C-98B5-7C42CDFDAD86}"/>
              </a:ext>
            </a:extLst>
          </p:cNvPr>
          <p:cNvSpPr txBox="1"/>
          <p:nvPr/>
        </p:nvSpPr>
        <p:spPr bwMode="auto">
          <a:xfrm>
            <a:off x="7001013" y="4274404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毫米波</a:t>
            </a:r>
          </a:p>
        </p:txBody>
      </p:sp>
      <p:pic>
        <p:nvPicPr>
          <p:cNvPr id="144" name="图片 143">
            <a:extLst>
              <a:ext uri="{FF2B5EF4-FFF2-40B4-BE49-F238E27FC236}">
                <a16:creationId xmlns:a16="http://schemas.microsoft.com/office/drawing/2014/main" id="{47DADF55-C554-4747-B988-F72E696C11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240113" y="4505003"/>
            <a:ext cx="408216" cy="605354"/>
          </a:xfrm>
          <a:prstGeom prst="rect">
            <a:avLst/>
          </a:prstGeom>
        </p:spPr>
      </p:pic>
      <p:sp>
        <p:nvSpPr>
          <p:cNvPr id="141" name="文本框 140">
            <a:extLst>
              <a:ext uri="{FF2B5EF4-FFF2-40B4-BE49-F238E27FC236}">
                <a16:creationId xmlns:a16="http://schemas.microsoft.com/office/drawing/2014/main" id="{053DE454-B8C8-4E5F-91CF-3313C1AADBF8}"/>
              </a:ext>
            </a:extLst>
          </p:cNvPr>
          <p:cNvSpPr txBox="1"/>
          <p:nvPr/>
        </p:nvSpPr>
        <p:spPr bwMode="auto">
          <a:xfrm>
            <a:off x="3737661" y="4599369"/>
            <a:ext cx="1812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功耗大、成本高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841F1DF9-383E-4B50-B2EA-4E99BC6545D7}"/>
              </a:ext>
            </a:extLst>
          </p:cNvPr>
          <p:cNvSpPr txBox="1"/>
          <p:nvPr/>
        </p:nvSpPr>
        <p:spPr bwMode="auto">
          <a:xfrm>
            <a:off x="3666129" y="3639350"/>
            <a:ext cx="1812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x1000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7A308663-5644-459F-81E3-FB64B98F18BD}"/>
              </a:ext>
            </a:extLst>
          </p:cNvPr>
          <p:cNvSpPr txBox="1"/>
          <p:nvPr/>
        </p:nvSpPr>
        <p:spPr bwMode="auto">
          <a:xfrm>
            <a:off x="417499" y="5677060"/>
            <a:ext cx="11362505" cy="833044"/>
          </a:xfrm>
          <a:prstGeom prst="rect">
            <a:avLst/>
          </a:prstGeom>
          <a:solidFill>
            <a:srgbClr val="FFFFFF"/>
          </a:solidFill>
          <a:ln w="9525">
            <a:solidFill>
              <a:srgbClr val="053B5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/>
          <a:p>
            <a:pPr lvl="0" algn="ctr">
              <a:lnSpc>
                <a:spcPct val="125000"/>
              </a:lnSpc>
              <a:defRPr/>
            </a:pP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单站成本与建站密度增长的乘积效应</a:t>
            </a:r>
            <a:r>
              <a:rPr lang="zh-CN" altLang="en-US" sz="22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成为大规模</a:t>
            </a:r>
            <a:r>
              <a:rPr lang="en-US" altLang="zh-CN" sz="22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MIMO</a:t>
            </a:r>
            <a:r>
              <a:rPr lang="zh-CN" altLang="en-US" sz="22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部署面临的核心挑战</a:t>
            </a: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367F7EC2-87A1-4BE5-A740-0D012B10B5D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98714" y="3567505"/>
            <a:ext cx="408216" cy="605354"/>
          </a:xfrm>
          <a:prstGeom prst="rect">
            <a:avLst/>
          </a:prstGeom>
        </p:spPr>
      </p:pic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3881561A-7A9E-4FDD-8D32-A3C35B8BE37B}"/>
              </a:ext>
            </a:extLst>
          </p:cNvPr>
          <p:cNvSpPr/>
          <p:nvPr/>
        </p:nvSpPr>
        <p:spPr bwMode="auto">
          <a:xfrm rot="21201571">
            <a:off x="8595140" y="4268249"/>
            <a:ext cx="254703" cy="1063536"/>
          </a:xfrm>
          <a:custGeom>
            <a:avLst/>
            <a:gdLst>
              <a:gd name="connsiteX0" fmla="*/ 0 w 407880"/>
              <a:gd name="connsiteY0" fmla="*/ 0 h 1733550"/>
              <a:gd name="connsiteX1" fmla="*/ 66675 w 407880"/>
              <a:gd name="connsiteY1" fmla="*/ 57150 h 1733550"/>
              <a:gd name="connsiteX2" fmla="*/ 200025 w 407880"/>
              <a:gd name="connsiteY2" fmla="*/ 180975 h 1733550"/>
              <a:gd name="connsiteX3" fmla="*/ 371475 w 407880"/>
              <a:gd name="connsiteY3" fmla="*/ 523875 h 1733550"/>
              <a:gd name="connsiteX4" fmla="*/ 400050 w 407880"/>
              <a:gd name="connsiteY4" fmla="*/ 952500 h 1733550"/>
              <a:gd name="connsiteX5" fmla="*/ 266700 w 407880"/>
              <a:gd name="connsiteY5" fmla="*/ 1438275 h 1733550"/>
              <a:gd name="connsiteX6" fmla="*/ 19050 w 407880"/>
              <a:gd name="connsiteY6" fmla="*/ 173355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880" h="1733550">
                <a:moveTo>
                  <a:pt x="0" y="0"/>
                </a:moveTo>
                <a:cubicBezTo>
                  <a:pt x="15875" y="13494"/>
                  <a:pt x="33338" y="26988"/>
                  <a:pt x="66675" y="57150"/>
                </a:cubicBezTo>
                <a:cubicBezTo>
                  <a:pt x="100012" y="87312"/>
                  <a:pt x="149225" y="103188"/>
                  <a:pt x="200025" y="180975"/>
                </a:cubicBezTo>
                <a:cubicBezTo>
                  <a:pt x="250825" y="258763"/>
                  <a:pt x="338138" y="395288"/>
                  <a:pt x="371475" y="523875"/>
                </a:cubicBezTo>
                <a:cubicBezTo>
                  <a:pt x="404812" y="652462"/>
                  <a:pt x="417512" y="800100"/>
                  <a:pt x="400050" y="952500"/>
                </a:cubicBezTo>
                <a:cubicBezTo>
                  <a:pt x="382588" y="1104900"/>
                  <a:pt x="330200" y="1308100"/>
                  <a:pt x="266700" y="1438275"/>
                </a:cubicBezTo>
                <a:cubicBezTo>
                  <a:pt x="203200" y="1568450"/>
                  <a:pt x="111125" y="1651000"/>
                  <a:pt x="19050" y="1733550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pic>
        <p:nvPicPr>
          <p:cNvPr id="90" name="图片 19">
            <a:extLst>
              <a:ext uri="{FF2B5EF4-FFF2-40B4-BE49-F238E27FC236}">
                <a16:creationId xmlns:a16="http://schemas.microsoft.com/office/drawing/2014/main" id="{2B84FEA1-0BAB-4411-915C-22EBBF2FB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92" y="4659813"/>
            <a:ext cx="569678" cy="41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矩形 94">
            <a:extLst>
              <a:ext uri="{FF2B5EF4-FFF2-40B4-BE49-F238E27FC236}">
                <a16:creationId xmlns:a16="http://schemas.microsoft.com/office/drawing/2014/main" id="{919F70F7-59CE-4FC3-A5F6-A38EC1EEC238}"/>
              </a:ext>
            </a:extLst>
          </p:cNvPr>
          <p:cNvSpPr/>
          <p:nvPr/>
        </p:nvSpPr>
        <p:spPr bwMode="auto">
          <a:xfrm>
            <a:off x="417499" y="2602724"/>
            <a:ext cx="11362505" cy="636813"/>
          </a:xfrm>
          <a:prstGeom prst="rect">
            <a:avLst/>
          </a:prstGeom>
          <a:solidFill>
            <a:srgbClr val="053B5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288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FFFFFF"/>
                </a:solidFill>
                <a:latin typeface="+mj-ea"/>
                <a:ea typeface="+mj-ea"/>
              </a:rPr>
              <a:t>（单站器件功耗成本幂级数增加）                （高频建站密度随频段平方升高）</a:t>
            </a:r>
          </a:p>
        </p:txBody>
      </p:sp>
      <p:sp>
        <p:nvSpPr>
          <p:cNvPr id="98" name="乘号 97">
            <a:extLst>
              <a:ext uri="{FF2B5EF4-FFF2-40B4-BE49-F238E27FC236}">
                <a16:creationId xmlns:a16="http://schemas.microsoft.com/office/drawing/2014/main" id="{6A9FCBC1-B156-48BD-8DBA-B5EFE8B21307}"/>
              </a:ext>
            </a:extLst>
          </p:cNvPr>
          <p:cNvSpPr/>
          <p:nvPr/>
        </p:nvSpPr>
        <p:spPr bwMode="auto">
          <a:xfrm>
            <a:off x="5874722" y="2699695"/>
            <a:ext cx="491592" cy="487589"/>
          </a:xfrm>
          <a:prstGeom prst="mathMultiply">
            <a:avLst>
              <a:gd name="adj1" fmla="val 1658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00" name="图片 21">
            <a:extLst>
              <a:ext uri="{FF2B5EF4-FFF2-40B4-BE49-F238E27FC236}">
                <a16:creationId xmlns:a16="http://schemas.microsoft.com/office/drawing/2014/main" id="{438354C5-F5C7-4F39-987A-09CAA6A65B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977" y="4616497"/>
            <a:ext cx="611416" cy="45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任意多边形: 形状 100">
            <a:extLst>
              <a:ext uri="{FF2B5EF4-FFF2-40B4-BE49-F238E27FC236}">
                <a16:creationId xmlns:a16="http://schemas.microsoft.com/office/drawing/2014/main" id="{5A0837DF-1FA0-474D-A34F-9DC211C80F19}"/>
              </a:ext>
            </a:extLst>
          </p:cNvPr>
          <p:cNvSpPr/>
          <p:nvPr/>
        </p:nvSpPr>
        <p:spPr bwMode="auto">
          <a:xfrm rot="21201571">
            <a:off x="10893868" y="4242651"/>
            <a:ext cx="254703" cy="1063536"/>
          </a:xfrm>
          <a:custGeom>
            <a:avLst/>
            <a:gdLst>
              <a:gd name="connsiteX0" fmla="*/ 0 w 407880"/>
              <a:gd name="connsiteY0" fmla="*/ 0 h 1733550"/>
              <a:gd name="connsiteX1" fmla="*/ 66675 w 407880"/>
              <a:gd name="connsiteY1" fmla="*/ 57150 h 1733550"/>
              <a:gd name="connsiteX2" fmla="*/ 200025 w 407880"/>
              <a:gd name="connsiteY2" fmla="*/ 180975 h 1733550"/>
              <a:gd name="connsiteX3" fmla="*/ 371475 w 407880"/>
              <a:gd name="connsiteY3" fmla="*/ 523875 h 1733550"/>
              <a:gd name="connsiteX4" fmla="*/ 400050 w 407880"/>
              <a:gd name="connsiteY4" fmla="*/ 952500 h 1733550"/>
              <a:gd name="connsiteX5" fmla="*/ 266700 w 407880"/>
              <a:gd name="connsiteY5" fmla="*/ 1438275 h 1733550"/>
              <a:gd name="connsiteX6" fmla="*/ 19050 w 407880"/>
              <a:gd name="connsiteY6" fmla="*/ 173355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880" h="1733550">
                <a:moveTo>
                  <a:pt x="0" y="0"/>
                </a:moveTo>
                <a:cubicBezTo>
                  <a:pt x="15875" y="13494"/>
                  <a:pt x="33338" y="26988"/>
                  <a:pt x="66675" y="57150"/>
                </a:cubicBezTo>
                <a:cubicBezTo>
                  <a:pt x="100012" y="87312"/>
                  <a:pt x="149225" y="103188"/>
                  <a:pt x="200025" y="180975"/>
                </a:cubicBezTo>
                <a:cubicBezTo>
                  <a:pt x="250825" y="258763"/>
                  <a:pt x="338138" y="395288"/>
                  <a:pt x="371475" y="523875"/>
                </a:cubicBezTo>
                <a:cubicBezTo>
                  <a:pt x="404812" y="652462"/>
                  <a:pt x="417512" y="800100"/>
                  <a:pt x="400050" y="952500"/>
                </a:cubicBezTo>
                <a:cubicBezTo>
                  <a:pt x="382588" y="1104900"/>
                  <a:pt x="330200" y="1308100"/>
                  <a:pt x="266700" y="1438275"/>
                </a:cubicBezTo>
                <a:cubicBezTo>
                  <a:pt x="203200" y="1568450"/>
                  <a:pt x="111125" y="1651000"/>
                  <a:pt x="19050" y="1733550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114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A848-A84F-E4E5-87C8-0335A654B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DC31D912-B5DF-433A-A636-62195F9A6506}"/>
              </a:ext>
            </a:extLst>
          </p:cNvPr>
          <p:cNvGrpSpPr/>
          <p:nvPr/>
        </p:nvGrpSpPr>
        <p:grpSpPr>
          <a:xfrm>
            <a:off x="6640334" y="3080248"/>
            <a:ext cx="4784258" cy="3170666"/>
            <a:chOff x="826625" y="3192228"/>
            <a:chExt cx="4784258" cy="3170666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CB6F17A-D581-4C49-B193-F7BEB6909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625" y="3192228"/>
              <a:ext cx="4784258" cy="2832809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2ED354B-776E-4E10-971E-BC20DDD16B8A}"/>
                </a:ext>
              </a:extLst>
            </p:cNvPr>
            <p:cNvSpPr txBox="1"/>
            <p:nvPr/>
          </p:nvSpPr>
          <p:spPr bwMode="auto">
            <a:xfrm>
              <a:off x="2325888" y="5993562"/>
              <a:ext cx="21032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信号处理精度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B3ECC0B-7CCC-4343-BDF0-40292FE3AF2B}"/>
                </a:ext>
              </a:extLst>
            </p:cNvPr>
            <p:cNvSpPr txBox="1"/>
            <p:nvPr/>
          </p:nvSpPr>
          <p:spPr bwMode="auto">
            <a:xfrm>
              <a:off x="941294" y="4162035"/>
              <a:ext cx="6630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17177A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数字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9038D47-B26F-4390-9656-328D9717ACD5}"/>
                </a:ext>
              </a:extLst>
            </p:cNvPr>
            <p:cNvSpPr txBox="1"/>
            <p:nvPr/>
          </p:nvSpPr>
          <p:spPr bwMode="auto">
            <a:xfrm>
              <a:off x="941293" y="5220048"/>
              <a:ext cx="6630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模拟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A9A6EB0A-2D55-EE42-57AD-3D775ED8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研究背景与意义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A6285B-EF75-38AF-708E-AAF1FD33C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4D44DE3-91DB-5F05-C33D-974BFF38A8A6}"/>
              </a:ext>
            </a:extLst>
          </p:cNvPr>
          <p:cNvSpPr/>
          <p:nvPr/>
        </p:nvSpPr>
        <p:spPr bwMode="auto">
          <a:xfrm>
            <a:off x="0" y="1205597"/>
            <a:ext cx="12192000" cy="1714804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288000" tIns="0" rIns="324000" bIns="7200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当前系统采用全数字架构，对高维</a:t>
            </a:r>
            <a:r>
              <a:rPr lang="en-US" altLang="zh-CN" sz="2200" b="1" dirty="0">
                <a:solidFill>
                  <a:srgbClr val="053B5F"/>
                </a:solidFill>
                <a:latin typeface="+mj-ea"/>
                <a:ea typeface="+mj-ea"/>
              </a:rPr>
              <a:t>MIMO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信号进行全维度数字处理，信号处理精度高</a:t>
            </a:r>
            <a:endParaRPr lang="en-US" altLang="zh-CN" sz="2200" b="1" dirty="0">
              <a:solidFill>
                <a:srgbClr val="053B5F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相比数字信号处理，模拟信号处理在低精度需求下具有显著的功耗成本优势</a:t>
            </a:r>
            <a:endParaRPr lang="en-US" altLang="zh-CN" sz="2200" b="1" dirty="0">
              <a:solidFill>
                <a:srgbClr val="053B5F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另辟蹊径，引入</a:t>
            </a:r>
            <a:r>
              <a:rPr lang="zh-CN" altLang="en-US" sz="2200" b="1" dirty="0">
                <a:solidFill>
                  <a:srgbClr val="C00000"/>
                </a:solidFill>
                <a:latin typeface="+mj-ea"/>
                <a:ea typeface="+mj-ea"/>
              </a:rPr>
              <a:t>模拟器件进行信号降维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，通过</a:t>
            </a:r>
            <a:r>
              <a:rPr lang="zh-CN" altLang="en-US" sz="2200" b="1" dirty="0">
                <a:solidFill>
                  <a:srgbClr val="C00000"/>
                </a:solidFill>
                <a:latin typeface="+mj-ea"/>
                <a:ea typeface="+mj-ea"/>
              </a:rPr>
              <a:t>数模混合信号处理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解决大规模</a:t>
            </a:r>
            <a:r>
              <a:rPr lang="en-US" altLang="zh-CN" sz="2200" b="1" dirty="0">
                <a:solidFill>
                  <a:srgbClr val="053B5F"/>
                </a:solidFill>
                <a:latin typeface="+mj-ea"/>
                <a:ea typeface="+mj-ea"/>
              </a:rPr>
              <a:t>MIMO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部署难题</a:t>
            </a:r>
            <a:endParaRPr lang="en-US" altLang="zh-CN" sz="2200" b="1" dirty="0">
              <a:solidFill>
                <a:srgbClr val="053B5F"/>
              </a:solidFill>
              <a:latin typeface="+mj-ea"/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4A317D3-284B-4800-B1B4-9F92B9D2CA54}"/>
              </a:ext>
            </a:extLst>
          </p:cNvPr>
          <p:cNvSpPr txBox="1"/>
          <p:nvPr/>
        </p:nvSpPr>
        <p:spPr bwMode="auto">
          <a:xfrm>
            <a:off x="132590" y="6237312"/>
            <a:ext cx="12372121" cy="6057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US" altLang="zh-CN" sz="1400" dirty="0" err="1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Sarpeshkar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"Analog versus digital: Extrapolating from electronics to Neurobiology,"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altLang="zh-CN" sz="1400" i="1" dirty="0" err="1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1998.</a:t>
            </a:r>
          </a:p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H. </a:t>
            </a:r>
            <a:r>
              <a:rPr lang="en-US" altLang="zh-CN" sz="1400" dirty="0" err="1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Sauro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K. Kim, “It’s an analog world,” </a:t>
            </a:r>
            <a:r>
              <a:rPr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2013.</a:t>
            </a:r>
          </a:p>
        </p:txBody>
      </p:sp>
      <p:sp>
        <p:nvSpPr>
          <p:cNvPr id="13" name="箭头: 燕尾形 12">
            <a:extLst>
              <a:ext uri="{FF2B5EF4-FFF2-40B4-BE49-F238E27FC236}">
                <a16:creationId xmlns:a16="http://schemas.microsoft.com/office/drawing/2014/main" id="{A39CEFDB-8341-4C29-974C-E822139E268F}"/>
              </a:ext>
            </a:extLst>
          </p:cNvPr>
          <p:cNvSpPr/>
          <p:nvPr/>
        </p:nvSpPr>
        <p:spPr bwMode="auto">
          <a:xfrm>
            <a:off x="5857445" y="4235048"/>
            <a:ext cx="491795" cy="322202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4A25525-B410-4B1B-BCCF-F609E69F819A}"/>
              </a:ext>
            </a:extLst>
          </p:cNvPr>
          <p:cNvSpPr/>
          <p:nvPr/>
        </p:nvSpPr>
        <p:spPr bwMode="auto">
          <a:xfrm>
            <a:off x="7665775" y="4817900"/>
            <a:ext cx="609998" cy="1080236"/>
          </a:xfrm>
          <a:prstGeom prst="rect">
            <a:avLst/>
          </a:prstGeom>
          <a:gradFill>
            <a:gsLst>
              <a:gs pos="28900">
                <a:srgbClr val="FFD9D9">
                  <a:alpha val="20000"/>
                </a:srgbClr>
              </a:gs>
              <a:gs pos="0">
                <a:srgbClr val="FFFFFF">
                  <a:alpha val="58000"/>
                </a:srgbClr>
              </a:gs>
              <a:gs pos="100000">
                <a:srgbClr val="FF7D7D">
                  <a:alpha val="57000"/>
                </a:srgb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2D6E514-BF50-4B17-BAAE-F90AE5E13C20}"/>
              </a:ext>
            </a:extLst>
          </p:cNvPr>
          <p:cNvSpPr txBox="1"/>
          <p:nvPr/>
        </p:nvSpPr>
        <p:spPr bwMode="auto">
          <a:xfrm>
            <a:off x="7970774" y="5004275"/>
            <a:ext cx="11917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98CE63F-3D8F-45EF-9478-495ABEA91CD2}"/>
              </a:ext>
            </a:extLst>
          </p:cNvPr>
          <p:cNvGrpSpPr/>
          <p:nvPr/>
        </p:nvGrpSpPr>
        <p:grpSpPr>
          <a:xfrm>
            <a:off x="494022" y="3068960"/>
            <a:ext cx="5159220" cy="3170666"/>
            <a:chOff x="451663" y="3192228"/>
            <a:chExt cx="5159220" cy="317066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1696501-0D9A-4A49-9CA0-4293E25B2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625" y="3192228"/>
              <a:ext cx="4784258" cy="2832809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50A75BD-5669-4089-B74C-DD67850AA1A3}"/>
                </a:ext>
              </a:extLst>
            </p:cNvPr>
            <p:cNvSpPr txBox="1"/>
            <p:nvPr/>
          </p:nvSpPr>
          <p:spPr bwMode="auto">
            <a:xfrm rot="16200000">
              <a:off x="-353472" y="4353297"/>
              <a:ext cx="1979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功耗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*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（复杂度）</a:t>
              </a: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050268C-A7B1-4CFE-BCC8-9347E6B03BD7}"/>
                </a:ext>
              </a:extLst>
            </p:cNvPr>
            <p:cNvSpPr txBox="1"/>
            <p:nvPr/>
          </p:nvSpPr>
          <p:spPr bwMode="auto">
            <a:xfrm>
              <a:off x="1978638" y="5993562"/>
              <a:ext cx="21032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信号处理精度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64F0654-B618-4968-BD7D-1E04EFA47760}"/>
                </a:ext>
              </a:extLst>
            </p:cNvPr>
            <p:cNvSpPr txBox="1"/>
            <p:nvPr/>
          </p:nvSpPr>
          <p:spPr bwMode="auto">
            <a:xfrm>
              <a:off x="941294" y="4162035"/>
              <a:ext cx="6630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17177A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数字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DD44BE8-09E3-42D0-9B00-9437ECFC9BA8}"/>
                </a:ext>
              </a:extLst>
            </p:cNvPr>
            <p:cNvSpPr txBox="1"/>
            <p:nvPr/>
          </p:nvSpPr>
          <p:spPr bwMode="auto">
            <a:xfrm>
              <a:off x="941293" y="5220048"/>
              <a:ext cx="6630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模拟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92CCE0B7-3313-4A51-AC25-A80B59930169}"/>
              </a:ext>
            </a:extLst>
          </p:cNvPr>
          <p:cNvSpPr/>
          <p:nvPr/>
        </p:nvSpPr>
        <p:spPr bwMode="auto">
          <a:xfrm>
            <a:off x="4699727" y="3367918"/>
            <a:ext cx="539619" cy="2513664"/>
          </a:xfrm>
          <a:prstGeom prst="rect">
            <a:avLst/>
          </a:prstGeom>
          <a:gradFill>
            <a:gsLst>
              <a:gs pos="22000">
                <a:srgbClr val="CCCCF2">
                  <a:alpha val="40000"/>
                </a:srgbClr>
              </a:gs>
              <a:gs pos="0">
                <a:srgbClr val="FFFFFF">
                  <a:alpha val="58000"/>
                </a:srgbClr>
              </a:gs>
              <a:gs pos="98000">
                <a:srgbClr val="9292E4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EC162D2-8EA1-4E8D-A77F-ABDFE45081FF}"/>
              </a:ext>
            </a:extLst>
          </p:cNvPr>
          <p:cNvSpPr/>
          <p:nvPr/>
        </p:nvSpPr>
        <p:spPr bwMode="auto">
          <a:xfrm rot="21197455">
            <a:off x="4692283" y="3929035"/>
            <a:ext cx="539619" cy="322449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C70CEBD-200D-437F-B1BC-127050EC0E26}"/>
              </a:ext>
            </a:extLst>
          </p:cNvPr>
          <p:cNvSpPr txBox="1"/>
          <p:nvPr/>
        </p:nvSpPr>
        <p:spPr bwMode="auto">
          <a:xfrm>
            <a:off x="2965593" y="4945550"/>
            <a:ext cx="2196114" cy="51756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algn="ctr">
              <a:lnSpc>
                <a:spcPct val="125000"/>
              </a:lnSpc>
              <a:defRPr sz="2200" b="1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dirty="0">
                <a:solidFill>
                  <a:srgbClr val="171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全维度数字处理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3DF0EC4-6677-4350-BD50-B825C951AB79}"/>
              </a:ext>
            </a:extLst>
          </p:cNvPr>
          <p:cNvCxnSpPr>
            <a:cxnSpLocks/>
            <a:stCxn id="8" idx="3"/>
            <a:endCxn id="82" idx="0"/>
          </p:cNvCxnSpPr>
          <p:nvPr/>
        </p:nvCxnSpPr>
        <p:spPr bwMode="auto">
          <a:xfrm flipH="1">
            <a:off x="4063650" y="4225770"/>
            <a:ext cx="722283" cy="7197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59C773D4-8E4E-49E9-8B7C-A47DE9CE1FEB}"/>
              </a:ext>
            </a:extLst>
          </p:cNvPr>
          <p:cNvSpPr/>
          <p:nvPr/>
        </p:nvSpPr>
        <p:spPr bwMode="auto">
          <a:xfrm rot="20658152">
            <a:off x="7656804" y="5010155"/>
            <a:ext cx="651736" cy="310905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398EF9D-2B5A-4EB0-9533-CFBC3E89E4F5}"/>
              </a:ext>
            </a:extLst>
          </p:cNvPr>
          <p:cNvSpPr txBox="1"/>
          <p:nvPr/>
        </p:nvSpPr>
        <p:spPr bwMode="auto">
          <a:xfrm>
            <a:off x="6670881" y="3099681"/>
            <a:ext cx="2794950" cy="85954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algn="ctr">
              <a:lnSpc>
                <a:spcPct val="125000"/>
              </a:lnSpc>
              <a:defRPr sz="2200" b="1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457200" indent="-457200" algn="l">
              <a:buFont typeface="+mj-ea"/>
              <a:buAutoNum type="circleNumDbPlain"/>
            </a:pPr>
            <a:r>
              <a:rPr lang="zh-CN" altLang="en-US" sz="2000" dirty="0"/>
              <a:t>低功耗模拟降维</a:t>
            </a:r>
            <a:r>
              <a:rPr lang="en-US" altLang="zh-CN" sz="2000" dirty="0">
                <a:sym typeface="Wingdings" panose="05000000000000000000" pitchFamily="2" charset="2"/>
              </a:rPr>
              <a:t></a:t>
            </a:r>
          </a:p>
          <a:p>
            <a:pPr marL="457200" indent="-457200" algn="l">
              <a:buFont typeface="+mj-ea"/>
              <a:buAutoNum type="circleNumDbPlain"/>
            </a:pPr>
            <a:r>
              <a:rPr lang="zh-CN" altLang="en-US" sz="2000" dirty="0">
                <a:solidFill>
                  <a:srgbClr val="171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低</a:t>
            </a:r>
            <a:r>
              <a:rPr lang="zh-CN" altLang="en-US" sz="2000" dirty="0">
                <a:solidFill>
                  <a:srgbClr val="171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维度数字处理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59A465B-1AF4-4261-8FCC-BCFAC73DD021}"/>
              </a:ext>
            </a:extLst>
          </p:cNvPr>
          <p:cNvSpPr/>
          <p:nvPr/>
        </p:nvSpPr>
        <p:spPr bwMode="auto">
          <a:xfrm>
            <a:off x="10774494" y="3521757"/>
            <a:ext cx="431360" cy="2376348"/>
          </a:xfrm>
          <a:prstGeom prst="rect">
            <a:avLst/>
          </a:prstGeom>
          <a:gradFill>
            <a:gsLst>
              <a:gs pos="22000">
                <a:srgbClr val="CCCCF2">
                  <a:alpha val="40000"/>
                </a:srgbClr>
              </a:gs>
              <a:gs pos="0">
                <a:srgbClr val="FFFFFF">
                  <a:alpha val="58000"/>
                </a:srgbClr>
              </a:gs>
              <a:gs pos="98000">
                <a:srgbClr val="9292E4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C0BDA9C4-E51C-4314-9A02-DC9448F30F85}"/>
              </a:ext>
            </a:extLst>
          </p:cNvPr>
          <p:cNvSpPr/>
          <p:nvPr/>
        </p:nvSpPr>
        <p:spPr bwMode="auto">
          <a:xfrm rot="21197455">
            <a:off x="10788054" y="3975555"/>
            <a:ext cx="400580" cy="255619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550CB66-078C-4E5E-BC1B-CEE7F931C7E1}"/>
              </a:ext>
            </a:extLst>
          </p:cNvPr>
          <p:cNvSpPr txBox="1"/>
          <p:nvPr/>
        </p:nvSpPr>
        <p:spPr bwMode="auto">
          <a:xfrm>
            <a:off x="10178621" y="4109631"/>
            <a:ext cx="11917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7177A"/>
              </a:buClr>
              <a:buSzTx/>
              <a:buFont typeface="+mj-ea"/>
              <a:buAutoNum type="circleNumDbPlain" startAt="2"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72841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0A848-A84F-E4E5-87C8-0335A654B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6EB0A-2D55-EE42-57AD-3D775ED8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研究背景与意义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A6285B-EF75-38AF-708E-AAF1FD33C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4A317D3-284B-4800-B1B4-9F92B9D2CA54}"/>
              </a:ext>
            </a:extLst>
          </p:cNvPr>
          <p:cNvSpPr txBox="1"/>
          <p:nvPr/>
        </p:nvSpPr>
        <p:spPr bwMode="auto">
          <a:xfrm>
            <a:off x="132590" y="6237312"/>
            <a:ext cx="12372121" cy="6057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US" altLang="zh-CN" sz="1400" dirty="0" err="1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Sarpeshkar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"Analog versus digital: Extrapolating from electronics to Neurobiology,"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altLang="zh-CN" sz="1400" i="1" dirty="0" err="1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1998.</a:t>
            </a:r>
          </a:p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H. </a:t>
            </a:r>
            <a:r>
              <a:rPr lang="en-US" altLang="zh-CN" sz="1400" dirty="0" err="1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Sauro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K. Kim, “It’s an analog world,” </a:t>
            </a:r>
            <a:r>
              <a:rPr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2013.</a:t>
            </a:r>
          </a:p>
        </p:txBody>
      </p:sp>
      <p:sp>
        <p:nvSpPr>
          <p:cNvPr id="13" name="箭头: 燕尾形 12">
            <a:extLst>
              <a:ext uri="{FF2B5EF4-FFF2-40B4-BE49-F238E27FC236}">
                <a16:creationId xmlns:a16="http://schemas.microsoft.com/office/drawing/2014/main" id="{A39CEFDB-8341-4C29-974C-E822139E268F}"/>
              </a:ext>
            </a:extLst>
          </p:cNvPr>
          <p:cNvSpPr/>
          <p:nvPr/>
        </p:nvSpPr>
        <p:spPr bwMode="auto">
          <a:xfrm>
            <a:off x="5910806" y="3846739"/>
            <a:ext cx="491795" cy="322202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98CE63F-3D8F-45EF-9478-495ABEA91CD2}"/>
              </a:ext>
            </a:extLst>
          </p:cNvPr>
          <p:cNvGrpSpPr/>
          <p:nvPr/>
        </p:nvGrpSpPr>
        <p:grpSpPr>
          <a:xfrm>
            <a:off x="839417" y="2132856"/>
            <a:ext cx="4522801" cy="3170666"/>
            <a:chOff x="343743" y="3192228"/>
            <a:chExt cx="5267140" cy="317066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1696501-0D9A-4A49-9CA0-4293E25B2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625" y="3192228"/>
              <a:ext cx="4784258" cy="2832809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50A75BD-5669-4089-B74C-DD67850AA1A3}"/>
                </a:ext>
              </a:extLst>
            </p:cNvPr>
            <p:cNvSpPr txBox="1"/>
            <p:nvPr/>
          </p:nvSpPr>
          <p:spPr bwMode="auto">
            <a:xfrm rot="16200000">
              <a:off x="-461392" y="4353297"/>
              <a:ext cx="1979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功耗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*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（复杂度）</a:t>
              </a: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050268C-A7B1-4CFE-BCC8-9347E6B03BD7}"/>
                </a:ext>
              </a:extLst>
            </p:cNvPr>
            <p:cNvSpPr txBox="1"/>
            <p:nvPr/>
          </p:nvSpPr>
          <p:spPr bwMode="auto">
            <a:xfrm>
              <a:off x="1978638" y="5993562"/>
              <a:ext cx="2103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信号处理精度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64F0654-B618-4968-BD7D-1E04EFA47760}"/>
                </a:ext>
              </a:extLst>
            </p:cNvPr>
            <p:cNvSpPr txBox="1"/>
            <p:nvPr/>
          </p:nvSpPr>
          <p:spPr bwMode="auto">
            <a:xfrm>
              <a:off x="941294" y="4162035"/>
              <a:ext cx="828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17177A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数字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DD44BE8-09E3-42D0-9B00-9437ECFC9BA8}"/>
                </a:ext>
              </a:extLst>
            </p:cNvPr>
            <p:cNvSpPr txBox="1"/>
            <p:nvPr/>
          </p:nvSpPr>
          <p:spPr bwMode="auto">
            <a:xfrm>
              <a:off x="941293" y="5220048"/>
              <a:ext cx="9957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模拟</a:t>
              </a:r>
            </a:p>
          </p:txBody>
        </p:sp>
      </p:grp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A6ECCCA-AD31-4A14-BAF1-B6086C95C684}"/>
              </a:ext>
            </a:extLst>
          </p:cNvPr>
          <p:cNvCxnSpPr/>
          <p:nvPr/>
        </p:nvCxnSpPr>
        <p:spPr bwMode="auto">
          <a:xfrm flipH="1">
            <a:off x="145290" y="4946618"/>
            <a:ext cx="1121469" cy="1329131"/>
          </a:xfrm>
          <a:prstGeom prst="straightConnector1">
            <a:avLst/>
          </a:prstGeom>
          <a:solidFill>
            <a:schemeClr val="accent1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7D8A22A-5E1D-4691-993A-5C16293E9AC9}"/>
              </a:ext>
            </a:extLst>
          </p:cNvPr>
          <p:cNvSpPr txBox="1"/>
          <p:nvPr/>
        </p:nvSpPr>
        <p:spPr bwMode="auto">
          <a:xfrm rot="18627789">
            <a:off x="-206249" y="5052444"/>
            <a:ext cx="1805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信号维度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00A0D35-E9EC-4FC8-B83D-74172B798F17}"/>
              </a:ext>
            </a:extLst>
          </p:cNvPr>
          <p:cNvCxnSpPr>
            <a:cxnSpLocks/>
          </p:cNvCxnSpPr>
          <p:nvPr/>
        </p:nvCxnSpPr>
        <p:spPr bwMode="auto">
          <a:xfrm>
            <a:off x="407368" y="6035565"/>
            <a:ext cx="35117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C3C51BA0-0761-4E53-844E-32168E04784D}"/>
              </a:ext>
            </a:extLst>
          </p:cNvPr>
          <p:cNvSpPr/>
          <p:nvPr/>
        </p:nvSpPr>
        <p:spPr bwMode="auto">
          <a:xfrm rot="5400000" flipV="1">
            <a:off x="2941269" y="4157081"/>
            <a:ext cx="2825196" cy="874176"/>
          </a:xfrm>
          <a:prstGeom prst="parallelogram">
            <a:avLst>
              <a:gd name="adj" fmla="val 118796"/>
            </a:avLst>
          </a:prstGeom>
          <a:gradFill>
            <a:gsLst>
              <a:gs pos="22000">
                <a:srgbClr val="CCCCF2">
                  <a:alpha val="40000"/>
                </a:srgbClr>
              </a:gs>
              <a:gs pos="0">
                <a:srgbClr val="FFFFFF">
                  <a:alpha val="58000"/>
                </a:srgbClr>
              </a:gs>
              <a:gs pos="98000">
                <a:srgbClr val="9292E4"/>
              </a:gs>
            </a:gsLst>
            <a:lin ang="5400000" scaled="1"/>
          </a:gra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7A75838E-DD2E-4C35-B23F-294A163D8CE1}"/>
              </a:ext>
            </a:extLst>
          </p:cNvPr>
          <p:cNvSpPr/>
          <p:nvPr/>
        </p:nvSpPr>
        <p:spPr bwMode="auto">
          <a:xfrm>
            <a:off x="3745987" y="4107092"/>
            <a:ext cx="282287" cy="273070"/>
          </a:xfrm>
          <a:prstGeom prst="star5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F0E215D-8EC3-4AC4-B51E-98E748A66A90}"/>
              </a:ext>
            </a:extLst>
          </p:cNvPr>
          <p:cNvGrpSpPr/>
          <p:nvPr/>
        </p:nvGrpSpPr>
        <p:grpSpPr>
          <a:xfrm>
            <a:off x="6910952" y="2132856"/>
            <a:ext cx="4522801" cy="3170666"/>
            <a:chOff x="343743" y="3192228"/>
            <a:chExt cx="5267140" cy="3170666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8FE9FFB4-4F03-47FE-9D69-561ECFB69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625" y="3192228"/>
              <a:ext cx="4784258" cy="2832809"/>
            </a:xfrm>
            <a:prstGeom prst="rect">
              <a:avLst/>
            </a:prstGeom>
          </p:spPr>
        </p:pic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6BAA7296-EFBD-4E7D-8C10-1119A9CCA434}"/>
                </a:ext>
              </a:extLst>
            </p:cNvPr>
            <p:cNvSpPr txBox="1"/>
            <p:nvPr/>
          </p:nvSpPr>
          <p:spPr bwMode="auto">
            <a:xfrm rot="16200000">
              <a:off x="-461392" y="4353297"/>
              <a:ext cx="1979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功耗</a:t>
              </a: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*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（复杂度）</a:t>
              </a: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2589D444-44C1-4F27-A268-69829B851CD8}"/>
                </a:ext>
              </a:extLst>
            </p:cNvPr>
            <p:cNvSpPr txBox="1"/>
            <p:nvPr/>
          </p:nvSpPr>
          <p:spPr bwMode="auto">
            <a:xfrm>
              <a:off x="1978638" y="5993562"/>
              <a:ext cx="21032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信号处理精度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A65F2EC-C7C9-42F3-9D53-05454C8610A0}"/>
                </a:ext>
              </a:extLst>
            </p:cNvPr>
            <p:cNvSpPr txBox="1"/>
            <p:nvPr/>
          </p:nvSpPr>
          <p:spPr bwMode="auto">
            <a:xfrm>
              <a:off x="941294" y="4162035"/>
              <a:ext cx="828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17177A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数字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07098134-A02E-47D3-87AB-3D65247B4EB9}"/>
                </a:ext>
              </a:extLst>
            </p:cNvPr>
            <p:cNvSpPr txBox="1"/>
            <p:nvPr/>
          </p:nvSpPr>
          <p:spPr bwMode="auto">
            <a:xfrm>
              <a:off x="941293" y="5220048"/>
              <a:ext cx="9957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模拟</a:t>
              </a:r>
            </a:p>
          </p:txBody>
        </p:sp>
      </p:grp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0A8E085-A9AD-443F-BE63-B962D6B50A10}"/>
              </a:ext>
            </a:extLst>
          </p:cNvPr>
          <p:cNvCxnSpPr/>
          <p:nvPr/>
        </p:nvCxnSpPr>
        <p:spPr bwMode="auto">
          <a:xfrm flipH="1">
            <a:off x="6216825" y="4946618"/>
            <a:ext cx="1121469" cy="1329131"/>
          </a:xfrm>
          <a:prstGeom prst="straightConnector1">
            <a:avLst/>
          </a:prstGeom>
          <a:solidFill>
            <a:schemeClr val="accent1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643CB84-8064-49FE-8632-04A63643263B}"/>
              </a:ext>
            </a:extLst>
          </p:cNvPr>
          <p:cNvCxnSpPr>
            <a:cxnSpLocks/>
          </p:cNvCxnSpPr>
          <p:nvPr/>
        </p:nvCxnSpPr>
        <p:spPr bwMode="auto">
          <a:xfrm>
            <a:off x="6478903" y="6035565"/>
            <a:ext cx="35117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83648201-2CFC-447D-9374-F95C36E29A99}"/>
              </a:ext>
            </a:extLst>
          </p:cNvPr>
          <p:cNvCxnSpPr>
            <a:cxnSpLocks/>
          </p:cNvCxnSpPr>
          <p:nvPr/>
        </p:nvCxnSpPr>
        <p:spPr bwMode="auto">
          <a:xfrm flipV="1">
            <a:off x="9974566" y="4276336"/>
            <a:ext cx="0" cy="17592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348B4598-68E9-4EDF-A934-B519609B9C81}"/>
              </a:ext>
            </a:extLst>
          </p:cNvPr>
          <p:cNvCxnSpPr>
            <a:cxnSpLocks/>
          </p:cNvCxnSpPr>
          <p:nvPr/>
        </p:nvCxnSpPr>
        <p:spPr bwMode="auto">
          <a:xfrm flipV="1">
            <a:off x="9958666" y="3181642"/>
            <a:ext cx="921413" cy="10946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36B7CFE3-5A0B-4283-BB13-0DCDEE9BCDC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880079" y="3181642"/>
            <a:ext cx="0" cy="17525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60BBCB38-64AE-49B6-8983-6C669B39690E}"/>
              </a:ext>
            </a:extLst>
          </p:cNvPr>
          <p:cNvCxnSpPr>
            <a:cxnSpLocks/>
          </p:cNvCxnSpPr>
          <p:nvPr/>
        </p:nvCxnSpPr>
        <p:spPr bwMode="auto">
          <a:xfrm flipV="1">
            <a:off x="9981805" y="4940871"/>
            <a:ext cx="921413" cy="10946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平行四边形 92">
            <a:extLst>
              <a:ext uri="{FF2B5EF4-FFF2-40B4-BE49-F238E27FC236}">
                <a16:creationId xmlns:a16="http://schemas.microsoft.com/office/drawing/2014/main" id="{F92A5570-ADC7-49BA-932F-007FA0AEB43C}"/>
              </a:ext>
            </a:extLst>
          </p:cNvPr>
          <p:cNvSpPr/>
          <p:nvPr/>
        </p:nvSpPr>
        <p:spPr bwMode="auto">
          <a:xfrm rot="5400000" flipV="1">
            <a:off x="9698254" y="4121698"/>
            <a:ext cx="2099505" cy="264148"/>
          </a:xfrm>
          <a:prstGeom prst="parallelogram">
            <a:avLst>
              <a:gd name="adj" fmla="val 118796"/>
            </a:avLst>
          </a:prstGeom>
          <a:gradFill>
            <a:gsLst>
              <a:gs pos="22000">
                <a:srgbClr val="CCCCF2">
                  <a:alpha val="40000"/>
                </a:srgbClr>
              </a:gs>
              <a:gs pos="0">
                <a:srgbClr val="FFFFFF">
                  <a:alpha val="58000"/>
                </a:srgbClr>
              </a:gs>
              <a:gs pos="98000">
                <a:srgbClr val="9292E4"/>
              </a:gs>
            </a:gsLst>
            <a:lin ang="5400000" scaled="1"/>
          </a:gra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94" name="星形: 五角 93">
            <a:extLst>
              <a:ext uri="{FF2B5EF4-FFF2-40B4-BE49-F238E27FC236}">
                <a16:creationId xmlns:a16="http://schemas.microsoft.com/office/drawing/2014/main" id="{B40A91ED-E8CF-4980-9ECB-791AE7B4908A}"/>
              </a:ext>
            </a:extLst>
          </p:cNvPr>
          <p:cNvSpPr/>
          <p:nvPr/>
        </p:nvSpPr>
        <p:spPr bwMode="auto">
          <a:xfrm>
            <a:off x="9817522" y="4107092"/>
            <a:ext cx="282287" cy="273070"/>
          </a:xfrm>
          <a:prstGeom prst="star5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5" name="星形: 五角 94">
            <a:extLst>
              <a:ext uri="{FF2B5EF4-FFF2-40B4-BE49-F238E27FC236}">
                <a16:creationId xmlns:a16="http://schemas.microsoft.com/office/drawing/2014/main" id="{56C0B52B-A0D6-4EDF-8C9D-CC29CA5D5711}"/>
              </a:ext>
            </a:extLst>
          </p:cNvPr>
          <p:cNvSpPr/>
          <p:nvPr/>
        </p:nvSpPr>
        <p:spPr bwMode="auto">
          <a:xfrm>
            <a:off x="10428913" y="3421286"/>
            <a:ext cx="282287" cy="273070"/>
          </a:xfrm>
          <a:prstGeom prst="star5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97" name="平行四边形 96">
            <a:extLst>
              <a:ext uri="{FF2B5EF4-FFF2-40B4-BE49-F238E27FC236}">
                <a16:creationId xmlns:a16="http://schemas.microsoft.com/office/drawing/2014/main" id="{0CED9DB7-EC05-491E-A51F-8F7B5C6ECFED}"/>
              </a:ext>
            </a:extLst>
          </p:cNvPr>
          <p:cNvSpPr/>
          <p:nvPr/>
        </p:nvSpPr>
        <p:spPr bwMode="auto">
          <a:xfrm rot="5400000" flipV="1">
            <a:off x="6993945" y="4765944"/>
            <a:ext cx="1626601" cy="855044"/>
          </a:xfrm>
          <a:prstGeom prst="parallelogram">
            <a:avLst>
              <a:gd name="adj" fmla="val 118796"/>
            </a:avLst>
          </a:prstGeom>
          <a:gradFill>
            <a:gsLst>
              <a:gs pos="28900">
                <a:srgbClr val="FFD9D9">
                  <a:alpha val="20000"/>
                </a:srgbClr>
              </a:gs>
              <a:gs pos="0">
                <a:srgbClr val="FFFFFF">
                  <a:alpha val="58000"/>
                </a:srgbClr>
              </a:gs>
              <a:gs pos="100000">
                <a:srgbClr val="FF7D7D">
                  <a:alpha val="57000"/>
                </a:srgbClr>
              </a:gs>
            </a:gsLst>
            <a:lin ang="5400000" scaled="1"/>
          </a:gra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96" name="星形: 五角 95">
            <a:extLst>
              <a:ext uri="{FF2B5EF4-FFF2-40B4-BE49-F238E27FC236}">
                <a16:creationId xmlns:a16="http://schemas.microsoft.com/office/drawing/2014/main" id="{DCB8402C-C5EA-4836-89AC-DB8D24B904CF}"/>
              </a:ext>
            </a:extLst>
          </p:cNvPr>
          <p:cNvSpPr/>
          <p:nvPr/>
        </p:nvSpPr>
        <p:spPr bwMode="auto">
          <a:xfrm>
            <a:off x="7228091" y="5206438"/>
            <a:ext cx="282287" cy="273070"/>
          </a:xfrm>
          <a:prstGeom prst="star5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066FACF-2786-4D61-AB60-B600FC71D94C}"/>
              </a:ext>
            </a:extLst>
          </p:cNvPr>
          <p:cNvSpPr txBox="1"/>
          <p:nvPr/>
        </p:nvSpPr>
        <p:spPr bwMode="auto">
          <a:xfrm rot="18627789">
            <a:off x="5750801" y="5137272"/>
            <a:ext cx="1805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信号维度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C70CEBD-200D-437F-B1BC-127050EC0E26}"/>
              </a:ext>
            </a:extLst>
          </p:cNvPr>
          <p:cNvSpPr txBox="1"/>
          <p:nvPr/>
        </p:nvSpPr>
        <p:spPr bwMode="auto">
          <a:xfrm>
            <a:off x="1273109" y="2152739"/>
            <a:ext cx="2196114" cy="51756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algn="ctr">
              <a:lnSpc>
                <a:spcPct val="125000"/>
              </a:lnSpc>
              <a:defRPr sz="2200" b="1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dirty="0">
                <a:solidFill>
                  <a:srgbClr val="171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全维度数字处理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550CB66-078C-4E5E-BC1B-CEE7F931C7E1}"/>
              </a:ext>
            </a:extLst>
          </p:cNvPr>
          <p:cNvSpPr txBox="1"/>
          <p:nvPr/>
        </p:nvSpPr>
        <p:spPr bwMode="auto">
          <a:xfrm>
            <a:off x="9465676" y="3442310"/>
            <a:ext cx="11917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ctr">
              <a:buClr>
                <a:srgbClr val="17177A"/>
              </a:buClr>
              <a:buFont typeface="+mj-ea"/>
              <a:buAutoNum type="circleNumDbPlain" startAt="2"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398EF9D-2B5A-4EB0-9533-CFBC3E89E4F5}"/>
              </a:ext>
            </a:extLst>
          </p:cNvPr>
          <p:cNvSpPr txBox="1"/>
          <p:nvPr/>
        </p:nvSpPr>
        <p:spPr bwMode="auto">
          <a:xfrm>
            <a:off x="7345586" y="2154202"/>
            <a:ext cx="2794950" cy="85954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algn="ctr">
              <a:lnSpc>
                <a:spcPct val="125000"/>
              </a:lnSpc>
              <a:defRPr sz="2200" b="1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457200" indent="-457200" algn="l">
              <a:buFont typeface="+mj-ea"/>
              <a:buAutoNum type="circleNumDbPlain"/>
            </a:pPr>
            <a:r>
              <a:rPr lang="zh-CN" altLang="en-US" sz="2000" dirty="0"/>
              <a:t>低功耗模拟降维</a:t>
            </a:r>
            <a:r>
              <a:rPr lang="en-US" altLang="zh-CN" sz="2000" dirty="0">
                <a:sym typeface="Wingdings" panose="05000000000000000000" pitchFamily="2" charset="2"/>
              </a:rPr>
              <a:t></a:t>
            </a:r>
          </a:p>
          <a:p>
            <a:pPr marL="457200" indent="-457200" algn="l">
              <a:buFont typeface="+mj-ea"/>
              <a:buAutoNum type="circleNumDbPlain"/>
            </a:pPr>
            <a:r>
              <a:rPr lang="zh-CN" altLang="en-US" sz="2000" dirty="0">
                <a:solidFill>
                  <a:srgbClr val="1717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低</a:t>
            </a:r>
            <a:r>
              <a:rPr lang="zh-CN" altLang="en-US" sz="2000" dirty="0">
                <a:solidFill>
                  <a:srgbClr val="171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维度数字处理</a:t>
            </a:r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A53441D1-0C0C-4D23-B6AF-72F01534E3F3}"/>
              </a:ext>
            </a:extLst>
          </p:cNvPr>
          <p:cNvCxnSpPr/>
          <p:nvPr/>
        </p:nvCxnSpPr>
        <p:spPr bwMode="auto">
          <a:xfrm flipV="1">
            <a:off x="9990631" y="3645024"/>
            <a:ext cx="569865" cy="63131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B050"/>
            </a:solidFill>
            <a:prstDash val="sysDash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64B69E3D-8F70-4992-AF55-41221348C186}"/>
              </a:ext>
            </a:extLst>
          </p:cNvPr>
          <p:cNvCxnSpPr>
            <a:cxnSpLocks/>
            <a:stCxn id="94" idx="2"/>
          </p:cNvCxnSpPr>
          <p:nvPr/>
        </p:nvCxnSpPr>
        <p:spPr bwMode="auto">
          <a:xfrm flipH="1">
            <a:off x="7379724" y="4380161"/>
            <a:ext cx="2491710" cy="96733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B050"/>
            </a:solidFill>
            <a:prstDash val="sysDash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82D6E514-BF50-4B17-BAAE-F90AE5E13C20}"/>
              </a:ext>
            </a:extLst>
          </p:cNvPr>
          <p:cNvSpPr txBox="1"/>
          <p:nvPr/>
        </p:nvSpPr>
        <p:spPr bwMode="auto">
          <a:xfrm>
            <a:off x="7893204" y="4505282"/>
            <a:ext cx="11917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69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625E8B6-DEE8-4F8D-9B86-49E694CFB3C5}"/>
              </a:ext>
            </a:extLst>
          </p:cNvPr>
          <p:cNvGrpSpPr/>
          <p:nvPr/>
        </p:nvGrpSpPr>
        <p:grpSpPr>
          <a:xfrm>
            <a:off x="538940" y="3254381"/>
            <a:ext cx="11105584" cy="2171726"/>
            <a:chOff x="538940" y="3254381"/>
            <a:chExt cx="11105584" cy="2171726"/>
          </a:xfrm>
        </p:grpSpPr>
        <p:sp>
          <p:nvSpPr>
            <p:cNvPr id="90" name="右箭头 14">
              <a:extLst>
                <a:ext uri="{FF2B5EF4-FFF2-40B4-BE49-F238E27FC236}">
                  <a16:creationId xmlns:a16="http://schemas.microsoft.com/office/drawing/2014/main" id="{02F56F9F-9AF7-4C79-BA2E-F36A5AEFA36A}"/>
                </a:ext>
              </a:extLst>
            </p:cNvPr>
            <p:cNvSpPr/>
            <p:nvPr/>
          </p:nvSpPr>
          <p:spPr>
            <a:xfrm rot="16200000">
              <a:off x="3002470" y="3213092"/>
              <a:ext cx="489891" cy="57247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右箭头 14">
              <a:extLst>
                <a:ext uri="{FF2B5EF4-FFF2-40B4-BE49-F238E27FC236}">
                  <a16:creationId xmlns:a16="http://schemas.microsoft.com/office/drawing/2014/main" id="{DF7664B3-F2BB-45A9-A8AD-1ADA3C2FDEC1}"/>
                </a:ext>
              </a:extLst>
            </p:cNvPr>
            <p:cNvSpPr/>
            <p:nvPr/>
          </p:nvSpPr>
          <p:spPr>
            <a:xfrm rot="16200000">
              <a:off x="9076974" y="3741413"/>
              <a:ext cx="1523289" cy="57247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DC0AE536-D852-4107-9DD5-EA8D323D27CB}"/>
                </a:ext>
              </a:extLst>
            </p:cNvPr>
            <p:cNvSpPr txBox="1"/>
            <p:nvPr/>
          </p:nvSpPr>
          <p:spPr bwMode="auto">
            <a:xfrm>
              <a:off x="538940" y="3744273"/>
              <a:ext cx="8869428" cy="6368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53B5F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lnSpc>
                  <a:spcPct val="125000"/>
                </a:lnSpc>
                <a:defRPr/>
              </a:pP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代表性成果</a:t>
              </a:r>
              <a:r>
                <a:rPr lang="en-US" altLang="zh-CN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1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：</a:t>
              </a:r>
              <a:r>
                <a:rPr lang="zh-CN" altLang="en-US" sz="2200" b="1" dirty="0">
                  <a:solidFill>
                    <a:srgbClr val="053B5F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低功耗、成本可控的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数模混合大规模</a:t>
              </a:r>
              <a:r>
                <a:rPr lang="en-US" altLang="zh-CN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MIMO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新架构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9180331C-3936-4617-BCA8-00F27393B5BF}"/>
                </a:ext>
              </a:extLst>
            </p:cNvPr>
            <p:cNvSpPr txBox="1"/>
            <p:nvPr/>
          </p:nvSpPr>
          <p:spPr bwMode="auto">
            <a:xfrm>
              <a:off x="1919536" y="4789293"/>
              <a:ext cx="9724988" cy="6368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53B5F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lnSpc>
                  <a:spcPct val="125000"/>
                </a:lnSpc>
                <a:defRPr/>
              </a:pP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代表性成果</a:t>
              </a:r>
              <a:r>
                <a:rPr lang="en-US" altLang="zh-CN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2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：</a:t>
              </a:r>
              <a:r>
                <a:rPr lang="zh-CN" altLang="en-US" sz="2200" b="1" dirty="0">
                  <a:solidFill>
                    <a:srgbClr val="053B5F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基于新型超材料天线阵面的极低功耗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空间拓展数模混合新方法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研究背景与意义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205598"/>
            <a:ext cx="12192000" cy="1175248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36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申请人</a:t>
            </a:r>
            <a:r>
              <a:rPr lang="zh-CN" altLang="en-US" sz="2200" b="1" dirty="0">
                <a:solidFill>
                  <a:srgbClr val="C00000"/>
                </a:solidFill>
                <a:latin typeface="+mj-ea"/>
                <a:ea typeface="+mj-ea"/>
              </a:rPr>
              <a:t>在国际上率先提出模拟与数字混合的新技术路线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，包括数模混合大规模</a:t>
            </a:r>
            <a:r>
              <a:rPr lang="en-US" altLang="zh-CN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MIMO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新架构，超材料模拟反射大规模</a:t>
            </a:r>
            <a:r>
              <a:rPr lang="en-US" altLang="zh-CN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MIMO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技术，以及基于解耦表征的大规模</a:t>
            </a:r>
            <a:r>
              <a:rPr lang="en-US" altLang="zh-CN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MIMO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智能传输技术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815B6B-7650-41AE-87E0-D299A69D96AB}"/>
              </a:ext>
            </a:extLst>
          </p:cNvPr>
          <p:cNvSpPr/>
          <p:nvPr/>
        </p:nvSpPr>
        <p:spPr bwMode="auto">
          <a:xfrm>
            <a:off x="538939" y="2602724"/>
            <a:ext cx="11166757" cy="636813"/>
          </a:xfrm>
          <a:prstGeom prst="rect">
            <a:avLst/>
          </a:prstGeom>
          <a:solidFill>
            <a:srgbClr val="053B5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288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FFFFFF"/>
                </a:solidFill>
                <a:latin typeface="+mj-ea"/>
                <a:ea typeface="+mj-ea"/>
              </a:rPr>
              <a:t>（单站器件功耗成本幂级数增加）            （高频建站密度随频段平方升高）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30C6B9C-0C62-4330-A658-A2FAEE248538}"/>
              </a:ext>
            </a:extLst>
          </p:cNvPr>
          <p:cNvGrpSpPr/>
          <p:nvPr/>
        </p:nvGrpSpPr>
        <p:grpSpPr>
          <a:xfrm>
            <a:off x="472449" y="3633226"/>
            <a:ext cx="11233248" cy="2925571"/>
            <a:chOff x="472449" y="3633226"/>
            <a:chExt cx="11233248" cy="2925571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D4E5BA7-BA96-4ADA-8818-20E1B491C7D6}"/>
                </a:ext>
              </a:extLst>
            </p:cNvPr>
            <p:cNvSpPr/>
            <p:nvPr/>
          </p:nvSpPr>
          <p:spPr bwMode="auto">
            <a:xfrm>
              <a:off x="472449" y="3633226"/>
              <a:ext cx="11233248" cy="1944216"/>
            </a:xfrm>
            <a:prstGeom prst="roundRect">
              <a:avLst>
                <a:gd name="adj" fmla="val 4530"/>
              </a:avLst>
            </a:prstGeom>
            <a:noFill/>
            <a:ln w="19050" cap="flat" cmpd="sng" algn="ctr">
              <a:solidFill>
                <a:srgbClr val="FFC000"/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E09B2C3-9172-4A36-A4F9-CF44A691BCA8}"/>
                </a:ext>
              </a:extLst>
            </p:cNvPr>
            <p:cNvSpPr txBox="1"/>
            <p:nvPr/>
          </p:nvSpPr>
          <p:spPr bwMode="auto">
            <a:xfrm>
              <a:off x="540401" y="5921983"/>
              <a:ext cx="11111198" cy="6368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53B5F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lnSpc>
                  <a:spcPct val="125000"/>
                </a:lnSpc>
                <a:defRPr/>
              </a:pP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代表性成果</a:t>
              </a:r>
              <a:r>
                <a:rPr lang="en-US" altLang="zh-CN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3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：引入解耦表征人工智能方法</a:t>
              </a:r>
              <a:r>
                <a:rPr lang="zh-CN" altLang="en-US" sz="2200" b="1" dirty="0">
                  <a:solidFill>
                    <a:srgbClr val="053B5F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，弥补模拟信号处理带来的潜在性能损失</a:t>
              </a:r>
            </a:p>
          </p:txBody>
        </p:sp>
        <p:pic>
          <p:nvPicPr>
            <p:cNvPr id="10" name="图形 9" descr="箭头: 顺时针弯曲 纯色填充">
              <a:extLst>
                <a:ext uri="{FF2B5EF4-FFF2-40B4-BE49-F238E27FC236}">
                  <a16:creationId xmlns:a16="http://schemas.microsoft.com/office/drawing/2014/main" id="{9F22999C-5A8C-4238-9F54-9023C932F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534845">
              <a:off x="5442834" y="5478788"/>
              <a:ext cx="720079" cy="583718"/>
            </a:xfrm>
            <a:prstGeom prst="rect">
              <a:avLst/>
            </a:prstGeom>
          </p:spPr>
        </p:pic>
        <p:pic>
          <p:nvPicPr>
            <p:cNvPr id="100" name="图形 99" descr="箭头: 顺时针弯曲 纯色填充">
              <a:extLst>
                <a:ext uri="{FF2B5EF4-FFF2-40B4-BE49-F238E27FC236}">
                  <a16:creationId xmlns:a16="http://schemas.microsoft.com/office/drawing/2014/main" id="{B25C0BC9-D8F2-450E-BBEA-EF6E2ECB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2397388">
              <a:off x="5952843" y="5502997"/>
              <a:ext cx="792088" cy="583718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3" name="乘号 2">
            <a:extLst>
              <a:ext uri="{FF2B5EF4-FFF2-40B4-BE49-F238E27FC236}">
                <a16:creationId xmlns:a16="http://schemas.microsoft.com/office/drawing/2014/main" id="{E96668ED-3934-4D18-9438-7F8A33E042A6}"/>
              </a:ext>
            </a:extLst>
          </p:cNvPr>
          <p:cNvSpPr/>
          <p:nvPr/>
        </p:nvSpPr>
        <p:spPr bwMode="auto">
          <a:xfrm>
            <a:off x="5879976" y="2699695"/>
            <a:ext cx="483123" cy="487589"/>
          </a:xfrm>
          <a:prstGeom prst="mathMultiply">
            <a:avLst>
              <a:gd name="adj1" fmla="val 1658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430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625E8B6-DEE8-4F8D-9B86-49E694CFB3C5}"/>
              </a:ext>
            </a:extLst>
          </p:cNvPr>
          <p:cNvGrpSpPr/>
          <p:nvPr/>
        </p:nvGrpSpPr>
        <p:grpSpPr>
          <a:xfrm>
            <a:off x="538940" y="3254381"/>
            <a:ext cx="11105584" cy="2171726"/>
            <a:chOff x="538940" y="3254381"/>
            <a:chExt cx="11105584" cy="2171726"/>
          </a:xfrm>
        </p:grpSpPr>
        <p:sp>
          <p:nvSpPr>
            <p:cNvPr id="90" name="右箭头 14">
              <a:extLst>
                <a:ext uri="{FF2B5EF4-FFF2-40B4-BE49-F238E27FC236}">
                  <a16:creationId xmlns:a16="http://schemas.microsoft.com/office/drawing/2014/main" id="{02F56F9F-9AF7-4C79-BA2E-F36A5AEFA36A}"/>
                </a:ext>
              </a:extLst>
            </p:cNvPr>
            <p:cNvSpPr/>
            <p:nvPr/>
          </p:nvSpPr>
          <p:spPr>
            <a:xfrm rot="16200000">
              <a:off x="3002470" y="3213092"/>
              <a:ext cx="489891" cy="57247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右箭头 14">
              <a:extLst>
                <a:ext uri="{FF2B5EF4-FFF2-40B4-BE49-F238E27FC236}">
                  <a16:creationId xmlns:a16="http://schemas.microsoft.com/office/drawing/2014/main" id="{DF7664B3-F2BB-45A9-A8AD-1ADA3C2FDEC1}"/>
                </a:ext>
              </a:extLst>
            </p:cNvPr>
            <p:cNvSpPr/>
            <p:nvPr/>
          </p:nvSpPr>
          <p:spPr>
            <a:xfrm rot="16200000">
              <a:off x="9076974" y="3741413"/>
              <a:ext cx="1523289" cy="572470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DC0AE536-D852-4107-9DD5-EA8D323D27CB}"/>
                </a:ext>
              </a:extLst>
            </p:cNvPr>
            <p:cNvSpPr txBox="1"/>
            <p:nvPr/>
          </p:nvSpPr>
          <p:spPr bwMode="auto">
            <a:xfrm>
              <a:off x="538940" y="3744273"/>
              <a:ext cx="8869428" cy="6368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53B5F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lnSpc>
                  <a:spcPct val="125000"/>
                </a:lnSpc>
                <a:defRPr/>
              </a:pP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代表性成果</a:t>
              </a:r>
              <a:r>
                <a:rPr lang="en-US" altLang="zh-CN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1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：</a:t>
              </a:r>
              <a:r>
                <a:rPr lang="zh-CN" altLang="en-US" sz="2200" b="1" dirty="0">
                  <a:solidFill>
                    <a:srgbClr val="053B5F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低功耗、成本可控的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数模混合大规模</a:t>
              </a:r>
              <a:r>
                <a:rPr lang="en-US" altLang="zh-CN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MIMO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新架构</a:t>
              </a: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9180331C-3936-4617-BCA8-00F27393B5BF}"/>
                </a:ext>
              </a:extLst>
            </p:cNvPr>
            <p:cNvSpPr txBox="1"/>
            <p:nvPr/>
          </p:nvSpPr>
          <p:spPr bwMode="auto">
            <a:xfrm>
              <a:off x="1919536" y="4789293"/>
              <a:ext cx="9724988" cy="6368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53B5F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lnSpc>
                  <a:spcPct val="125000"/>
                </a:lnSpc>
                <a:defRPr/>
              </a:pP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代表性成果</a:t>
              </a:r>
              <a:r>
                <a:rPr lang="en-US" altLang="zh-CN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2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：</a:t>
              </a:r>
              <a:r>
                <a:rPr lang="zh-CN" altLang="en-US" sz="2200" b="1" dirty="0">
                  <a:solidFill>
                    <a:srgbClr val="053B5F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基于新型超材料天线阵面的极低功耗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空间拓展数模混合新方法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研究背景与意义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205598"/>
            <a:ext cx="12192000" cy="1175248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因在数模混合多天线传输设计方面的贡献，申请人</a:t>
            </a:r>
            <a:r>
              <a:rPr lang="en-US" altLang="zh-CN" sz="2200" b="1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2024</a:t>
            </a:r>
            <a:r>
              <a:rPr lang="zh-CN" altLang="en-US" sz="2200" b="1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年成功当选 </a:t>
            </a:r>
            <a:r>
              <a:rPr lang="en-US" altLang="zh-CN" sz="2200" b="1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IEEE Fellow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zh-CN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for contributions to hybrid MIMO transceiver design for wireless networks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  <a:cs typeface="Times New Roman" panose="02020603050405020304" pitchFamily="18" charset="0"/>
              </a:rPr>
              <a:t>） 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7815B6B-7650-41AE-87E0-D299A69D96AB}"/>
              </a:ext>
            </a:extLst>
          </p:cNvPr>
          <p:cNvSpPr/>
          <p:nvPr/>
        </p:nvSpPr>
        <p:spPr bwMode="auto">
          <a:xfrm>
            <a:off x="538939" y="2602724"/>
            <a:ext cx="11166757" cy="636813"/>
          </a:xfrm>
          <a:prstGeom prst="rect">
            <a:avLst/>
          </a:prstGeom>
          <a:solidFill>
            <a:srgbClr val="053B5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288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FFFFFF"/>
                </a:solidFill>
                <a:latin typeface="+mj-ea"/>
                <a:ea typeface="+mj-ea"/>
              </a:rPr>
              <a:t>（单站器件功耗成本幂级数增加）            （高频建站密度随频段平方升高）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30C6B9C-0C62-4330-A658-A2FAEE248538}"/>
              </a:ext>
            </a:extLst>
          </p:cNvPr>
          <p:cNvGrpSpPr/>
          <p:nvPr/>
        </p:nvGrpSpPr>
        <p:grpSpPr>
          <a:xfrm>
            <a:off x="472449" y="3633226"/>
            <a:ext cx="11233248" cy="2925571"/>
            <a:chOff x="472449" y="3633226"/>
            <a:chExt cx="11233248" cy="2925571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D4E5BA7-BA96-4ADA-8818-20E1B491C7D6}"/>
                </a:ext>
              </a:extLst>
            </p:cNvPr>
            <p:cNvSpPr/>
            <p:nvPr/>
          </p:nvSpPr>
          <p:spPr bwMode="auto">
            <a:xfrm>
              <a:off x="472449" y="3633226"/>
              <a:ext cx="11233248" cy="1944216"/>
            </a:xfrm>
            <a:prstGeom prst="roundRect">
              <a:avLst>
                <a:gd name="adj" fmla="val 4530"/>
              </a:avLst>
            </a:prstGeom>
            <a:noFill/>
            <a:ln w="19050" cap="flat" cmpd="sng" algn="ctr">
              <a:solidFill>
                <a:srgbClr val="FFC000"/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2E09B2C3-9172-4A36-A4F9-CF44A691BCA8}"/>
                </a:ext>
              </a:extLst>
            </p:cNvPr>
            <p:cNvSpPr txBox="1"/>
            <p:nvPr/>
          </p:nvSpPr>
          <p:spPr bwMode="auto">
            <a:xfrm>
              <a:off x="540401" y="5921983"/>
              <a:ext cx="11111198" cy="6368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53B5F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lnSpc>
                  <a:spcPct val="125000"/>
                </a:lnSpc>
                <a:defRPr/>
              </a:pP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代表性成果</a:t>
              </a:r>
              <a:r>
                <a:rPr lang="en-US" altLang="zh-CN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3</a:t>
              </a:r>
              <a:r>
                <a:rPr lang="zh-CN" altLang="en-US" sz="22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：引入解耦表征人工智能方法</a:t>
              </a:r>
              <a:r>
                <a:rPr lang="zh-CN" altLang="en-US" sz="2200" b="1" dirty="0">
                  <a:solidFill>
                    <a:srgbClr val="053B5F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，弥补模拟信号处理带来的潜在性能损失</a:t>
              </a:r>
            </a:p>
          </p:txBody>
        </p:sp>
        <p:pic>
          <p:nvPicPr>
            <p:cNvPr id="10" name="图形 9" descr="箭头: 顺时针弯曲 纯色填充">
              <a:extLst>
                <a:ext uri="{FF2B5EF4-FFF2-40B4-BE49-F238E27FC236}">
                  <a16:creationId xmlns:a16="http://schemas.microsoft.com/office/drawing/2014/main" id="{9F22999C-5A8C-4238-9F54-9023C932F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534845">
              <a:off x="5442834" y="5478788"/>
              <a:ext cx="720079" cy="583718"/>
            </a:xfrm>
            <a:prstGeom prst="rect">
              <a:avLst/>
            </a:prstGeom>
          </p:spPr>
        </p:pic>
        <p:pic>
          <p:nvPicPr>
            <p:cNvPr id="100" name="图形 99" descr="箭头: 顺时针弯曲 纯色填充">
              <a:extLst>
                <a:ext uri="{FF2B5EF4-FFF2-40B4-BE49-F238E27FC236}">
                  <a16:creationId xmlns:a16="http://schemas.microsoft.com/office/drawing/2014/main" id="{B25C0BC9-D8F2-450E-BBEA-EF6E2ECB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2397388">
              <a:off x="5952843" y="5502997"/>
              <a:ext cx="792088" cy="583718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3" name="乘号 2">
            <a:extLst>
              <a:ext uri="{FF2B5EF4-FFF2-40B4-BE49-F238E27FC236}">
                <a16:creationId xmlns:a16="http://schemas.microsoft.com/office/drawing/2014/main" id="{E96668ED-3934-4D18-9438-7F8A33E042A6}"/>
              </a:ext>
            </a:extLst>
          </p:cNvPr>
          <p:cNvSpPr/>
          <p:nvPr/>
        </p:nvSpPr>
        <p:spPr bwMode="auto">
          <a:xfrm>
            <a:off x="5879976" y="2699695"/>
            <a:ext cx="483123" cy="487589"/>
          </a:xfrm>
          <a:prstGeom prst="mathMultiply">
            <a:avLst>
              <a:gd name="adj1" fmla="val 1658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156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代表性成果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1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234525"/>
            <a:ext cx="12192000" cy="970339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挑战根源：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每个天线单元需要独立的射频链驱动，成百上千的射频链器件导致单基站功耗成本极大</a:t>
            </a:r>
            <a:endParaRPr lang="en-US" altLang="zh-CN" sz="2000" b="1" dirty="0">
              <a:solidFill>
                <a:srgbClr val="053B5F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解决思路：率先提出数模混合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MIMO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新架构，打破了天线单元数与射频链数之间等量驱动的限制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4105A0AF-CDE2-4983-A59C-A4004AEA06B5}"/>
              </a:ext>
            </a:extLst>
          </p:cNvPr>
          <p:cNvSpPr txBox="1"/>
          <p:nvPr/>
        </p:nvSpPr>
        <p:spPr bwMode="auto">
          <a:xfrm>
            <a:off x="132590" y="6160255"/>
            <a:ext cx="11510587" cy="6057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Liang, </a:t>
            </a:r>
            <a:r>
              <a:rPr lang="en-US" altLang="zh-CN" sz="1400" b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Xu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X. Dong, “Low-complexity hybrid precoding in massive multiuser MIMO systems,”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US" altLang="zh-CN" sz="1400" i="1" dirty="0" err="1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400" i="1" dirty="0" err="1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Lett.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Oct. 2014.</a:t>
            </a:r>
          </a:p>
          <a:p>
            <a:pPr algn="just">
              <a:lnSpc>
                <a:spcPct val="125000"/>
              </a:lnSpc>
            </a:pP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 </a:t>
            </a:r>
            <a:r>
              <a:rPr lang="en-US" altLang="zh-CN" sz="1400" b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Xu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“Spectral and energy efficiency of multi-pair massive MIMO relay network with hybrid processing,”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Trans. </a:t>
            </a:r>
            <a:r>
              <a:rPr lang="en-US" altLang="zh-CN" sz="1400" i="1" dirty="0" err="1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Sept. 2017.</a:t>
            </a:r>
            <a:endParaRPr lang="zh-CN" altLang="en-US" sz="1400" dirty="0">
              <a:solidFill>
                <a:srgbClr val="053B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A1568FAF-6113-4A86-833D-A8476571F6C3}"/>
              </a:ext>
            </a:extLst>
          </p:cNvPr>
          <p:cNvGrpSpPr/>
          <p:nvPr/>
        </p:nvGrpSpPr>
        <p:grpSpPr>
          <a:xfrm>
            <a:off x="6096000" y="2852936"/>
            <a:ext cx="5691980" cy="2629875"/>
            <a:chOff x="6303213" y="3997073"/>
            <a:chExt cx="5673073" cy="2629875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F68CB3C4-44DF-4A27-9D3B-0D2CD8E7B135}"/>
                </a:ext>
              </a:extLst>
            </p:cNvPr>
            <p:cNvGrpSpPr/>
            <p:nvPr/>
          </p:nvGrpSpPr>
          <p:grpSpPr>
            <a:xfrm>
              <a:off x="6303213" y="4500320"/>
              <a:ext cx="586788" cy="1626930"/>
              <a:chOff x="7861356" y="1543703"/>
              <a:chExt cx="394108" cy="695956"/>
            </a:xfrm>
          </p:grpSpPr>
          <p:cxnSp>
            <p:nvCxnSpPr>
              <p:cNvPr id="162" name="直线箭头连接符 430">
                <a:extLst>
                  <a:ext uri="{FF2B5EF4-FFF2-40B4-BE49-F238E27FC236}">
                    <a16:creationId xmlns:a16="http://schemas.microsoft.com/office/drawing/2014/main" id="{E6665BB0-13A3-4C01-8C46-61EB0142A74B}"/>
                  </a:ext>
                </a:extLst>
              </p:cNvPr>
              <p:cNvCxnSpPr/>
              <p:nvPr/>
            </p:nvCxnSpPr>
            <p:spPr>
              <a:xfrm>
                <a:off x="7861356" y="1543703"/>
                <a:ext cx="394108" cy="0"/>
              </a:xfrm>
              <a:prstGeom prst="straightConnector1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6000">
                      <a:schemeClr val="accent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箭头连接符 431">
                <a:extLst>
                  <a:ext uri="{FF2B5EF4-FFF2-40B4-BE49-F238E27FC236}">
                    <a16:creationId xmlns:a16="http://schemas.microsoft.com/office/drawing/2014/main" id="{31F0FDDE-6A08-40AA-9609-C3F4FA02A4CB}"/>
                  </a:ext>
                </a:extLst>
              </p:cNvPr>
              <p:cNvCxnSpPr/>
              <p:nvPr/>
            </p:nvCxnSpPr>
            <p:spPr>
              <a:xfrm>
                <a:off x="7861356" y="1893854"/>
                <a:ext cx="394108" cy="0"/>
              </a:xfrm>
              <a:prstGeom prst="straightConnector1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6000">
                      <a:schemeClr val="accent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箭头连接符 432">
                <a:extLst>
                  <a:ext uri="{FF2B5EF4-FFF2-40B4-BE49-F238E27FC236}">
                    <a16:creationId xmlns:a16="http://schemas.microsoft.com/office/drawing/2014/main" id="{BE9244E6-BE14-4793-B4E7-E539D256DE3D}"/>
                  </a:ext>
                </a:extLst>
              </p:cNvPr>
              <p:cNvCxnSpPr/>
              <p:nvPr/>
            </p:nvCxnSpPr>
            <p:spPr>
              <a:xfrm>
                <a:off x="7861356" y="2239659"/>
                <a:ext cx="394108" cy="0"/>
              </a:xfrm>
              <a:prstGeom prst="straightConnector1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6000">
                      <a:schemeClr val="accent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圆角矩形 48">
              <a:extLst>
                <a:ext uri="{FF2B5EF4-FFF2-40B4-BE49-F238E27FC236}">
                  <a16:creationId xmlns:a16="http://schemas.microsoft.com/office/drawing/2014/main" id="{5F0B4933-1913-479B-9D41-C949D740D0EF}"/>
                </a:ext>
              </a:extLst>
            </p:cNvPr>
            <p:cNvSpPr/>
            <p:nvPr/>
          </p:nvSpPr>
          <p:spPr>
            <a:xfrm>
              <a:off x="7010511" y="3997073"/>
              <a:ext cx="4965775" cy="792000"/>
            </a:xfrm>
            <a:prstGeom prst="roundRect">
              <a:avLst>
                <a:gd name="adj" fmla="val 5189"/>
              </a:avLst>
            </a:prstGeom>
            <a:solidFill>
              <a:srgbClr val="E6F5FF"/>
            </a:solidFill>
            <a:ln w="6350">
              <a:solidFill>
                <a:srgbClr val="2D2DB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创新数模混合新架构</a:t>
              </a:r>
              <a:r>
                <a:rPr lang="zh-CN" altLang="en-US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极大降低了系统功耗</a:t>
              </a:r>
              <a:r>
                <a:rPr lang="en-US" altLang="zh-CN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*</a:t>
              </a:r>
              <a:endParaRPr kumimoji="1" lang="en-US" altLang="zh-CN" b="1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8" name="圆角矩形 48">
              <a:extLst>
                <a:ext uri="{FF2B5EF4-FFF2-40B4-BE49-F238E27FC236}">
                  <a16:creationId xmlns:a16="http://schemas.microsoft.com/office/drawing/2014/main" id="{17A1061B-5728-4C34-B95D-7AB72170EB7A}"/>
                </a:ext>
              </a:extLst>
            </p:cNvPr>
            <p:cNvSpPr/>
            <p:nvPr/>
          </p:nvSpPr>
          <p:spPr>
            <a:xfrm>
              <a:off x="7015271" y="4917785"/>
              <a:ext cx="4961015" cy="792000"/>
            </a:xfrm>
            <a:prstGeom prst="roundRect">
              <a:avLst>
                <a:gd name="adj" fmla="val 5189"/>
              </a:avLst>
            </a:prstGeom>
            <a:solidFill>
              <a:srgbClr val="E6F5FF"/>
            </a:solidFill>
            <a:ln w="6350">
              <a:solidFill>
                <a:srgbClr val="2D2DB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首次证明了数模混合</a:t>
              </a:r>
              <a:r>
                <a:rPr lang="en-US" altLang="zh-CN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MIMO</a:t>
              </a:r>
              <a:r>
                <a:rPr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性能的</a:t>
              </a:r>
              <a:r>
                <a:rPr lang="zh-CN" altLang="en-US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渐进最优性</a:t>
              </a:r>
              <a:r>
                <a:rPr lang="en-US" altLang="zh-CN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*</a:t>
              </a:r>
              <a:endParaRPr kumimoji="1" lang="en-US" altLang="zh-CN" b="1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0" name="圆角矩形 48">
              <a:extLst>
                <a:ext uri="{FF2B5EF4-FFF2-40B4-BE49-F238E27FC236}">
                  <a16:creationId xmlns:a16="http://schemas.microsoft.com/office/drawing/2014/main" id="{BAB6799F-37EB-4109-B189-569DB633C0A2}"/>
                </a:ext>
              </a:extLst>
            </p:cNvPr>
            <p:cNvSpPr/>
            <p:nvPr/>
          </p:nvSpPr>
          <p:spPr>
            <a:xfrm>
              <a:off x="7015271" y="5834948"/>
              <a:ext cx="4961015" cy="792000"/>
            </a:xfrm>
            <a:prstGeom prst="roundRect">
              <a:avLst>
                <a:gd name="adj" fmla="val 5189"/>
              </a:avLst>
            </a:prstGeom>
            <a:solidFill>
              <a:srgbClr val="E6F5FF"/>
            </a:solidFill>
            <a:ln w="6350">
              <a:solidFill>
                <a:srgbClr val="2D2DB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揭示了</a:t>
              </a:r>
              <a:r>
                <a:rPr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射频链数与天线数</a:t>
              </a:r>
              <a:r>
                <a:rPr kumimoji="1"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的</a:t>
              </a:r>
              <a:r>
                <a:rPr kumimoji="1" lang="zh-CN" altLang="en-US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二次根式最优配比</a:t>
              </a:r>
              <a:r>
                <a:rPr kumimoji="1" lang="en-US" altLang="zh-CN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**</a:t>
              </a:r>
            </a:p>
          </p:txBody>
        </p:sp>
      </p:grpSp>
      <p:pic>
        <p:nvPicPr>
          <p:cNvPr id="6" name="图片 3">
            <a:extLst>
              <a:ext uri="{FF2B5EF4-FFF2-40B4-BE49-F238E27FC236}">
                <a16:creationId xmlns:a16="http://schemas.microsoft.com/office/drawing/2014/main" id="{546CD6C4-3920-47A9-8AD9-EA54EE083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6" y="2638598"/>
            <a:ext cx="1294496" cy="1085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636D1C6-49B0-4B1C-AA0A-BB84F625A5F5}"/>
              </a:ext>
            </a:extLst>
          </p:cNvPr>
          <p:cNvGrpSpPr/>
          <p:nvPr/>
        </p:nvGrpSpPr>
        <p:grpSpPr>
          <a:xfrm>
            <a:off x="1529211" y="2338911"/>
            <a:ext cx="4064841" cy="1625599"/>
            <a:chOff x="2016868" y="3071813"/>
            <a:chExt cx="4064841" cy="1625599"/>
          </a:xfrm>
        </p:grpSpPr>
        <p:sp>
          <p:nvSpPr>
            <p:cNvPr id="8" name="右箭头 4">
              <a:extLst>
                <a:ext uri="{FF2B5EF4-FFF2-40B4-BE49-F238E27FC236}">
                  <a16:creationId xmlns:a16="http://schemas.microsoft.com/office/drawing/2014/main" id="{FD1BDC61-9FDB-4BFC-A023-4F845745C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868" y="3477403"/>
              <a:ext cx="321105" cy="248361"/>
            </a:xfrm>
            <a:prstGeom prst="rightArrow">
              <a:avLst>
                <a:gd name="adj1" fmla="val 50000"/>
                <a:gd name="adj2" fmla="val 50054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5000"/>
                </a:spcBef>
                <a:buFont typeface="Wingdings" panose="05000000000000000000" pitchFamily="2" charset="2"/>
                <a:buChar char="Ø"/>
                <a:defRPr kumimoji="1" sz="2000" b="1">
                  <a:solidFill>
                    <a:srgbClr val="000066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5000"/>
                </a:spcBef>
                <a:buChar char="–"/>
                <a:defRPr kumimoji="1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5000"/>
                </a:spcBef>
                <a:buChar char="•"/>
                <a:defRPr kumimoji="1" sz="16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5000"/>
                </a:spcBef>
                <a:buChar char="–"/>
                <a:defRPr kumimoji="1" sz="1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kumimoji="0" lang="en-US" altLang="en-US" sz="24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9" name="组合 22">
              <a:extLst>
                <a:ext uri="{FF2B5EF4-FFF2-40B4-BE49-F238E27FC236}">
                  <a16:creationId xmlns:a16="http://schemas.microsoft.com/office/drawing/2014/main" id="{B1E8A48D-39A5-4997-9BAA-C2650B9D3D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2333" y="3071813"/>
              <a:ext cx="3749376" cy="1625599"/>
              <a:chOff x="7566574" y="2667505"/>
              <a:chExt cx="3747293" cy="1625918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C935800-FBE3-435F-81F9-AEAD49122FCD}"/>
                  </a:ext>
                </a:extLst>
              </p:cNvPr>
              <p:cNvSpPr/>
              <p:nvPr/>
            </p:nvSpPr>
            <p:spPr bwMode="auto">
              <a:xfrm>
                <a:off x="7572623" y="2667505"/>
                <a:ext cx="3741244" cy="162591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endParaRPr lang="zh-CN" altLang="en-US"/>
              </a:p>
            </p:txBody>
          </p:sp>
          <p:grpSp>
            <p:nvGrpSpPr>
              <p:cNvPr id="13" name="组合 21">
                <a:extLst>
                  <a:ext uri="{FF2B5EF4-FFF2-40B4-BE49-F238E27FC236}">
                    <a16:creationId xmlns:a16="http://schemas.microsoft.com/office/drawing/2014/main" id="{941310E2-3245-46A4-8304-56382DEE88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66574" y="2689977"/>
                <a:ext cx="3675899" cy="1508178"/>
                <a:chOff x="5608409" y="2586902"/>
                <a:chExt cx="3675899" cy="1508178"/>
              </a:xfrm>
            </p:grpSpPr>
            <p:grpSp>
              <p:nvGrpSpPr>
                <p:cNvPr id="15" name="组合 9">
                  <a:extLst>
                    <a:ext uri="{FF2B5EF4-FFF2-40B4-BE49-F238E27FC236}">
                      <a16:creationId xmlns:a16="http://schemas.microsoft.com/office/drawing/2014/main" id="{CEC6D23E-BF82-4BAC-A75C-42A68E5B30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326421" y="3318579"/>
                  <a:ext cx="1957887" cy="564427"/>
                  <a:chOff x="7459540" y="5564089"/>
                  <a:chExt cx="1957887" cy="564427"/>
                </a:xfrm>
              </p:grpSpPr>
              <p:grpSp>
                <p:nvGrpSpPr>
                  <p:cNvPr id="65" name="组合 154">
                    <a:extLst>
                      <a:ext uri="{FF2B5EF4-FFF2-40B4-BE49-F238E27FC236}">
                        <a16:creationId xmlns:a16="http://schemas.microsoft.com/office/drawing/2014/main" id="{777342A6-E3E7-474A-9381-7C7D8A0452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708641" y="5686341"/>
                    <a:ext cx="460120" cy="204811"/>
                    <a:chOff x="5749088" y="3395326"/>
                    <a:chExt cx="941346" cy="595950"/>
                  </a:xfrm>
                </p:grpSpPr>
                <p:sp>
                  <p:nvSpPr>
                    <p:cNvPr id="86" name="五边形 94">
                      <a:extLst>
                        <a:ext uri="{FF2B5EF4-FFF2-40B4-BE49-F238E27FC236}">
                          <a16:creationId xmlns:a16="http://schemas.microsoft.com/office/drawing/2014/main" id="{638C5A9F-6251-4C7B-A159-FFC7D890B1B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749080" y="3395533"/>
                      <a:ext cx="941344" cy="595997"/>
                    </a:xfrm>
                    <a:prstGeom prst="homePlate">
                      <a:avLst/>
                    </a:prstGeom>
                    <a:noFill/>
                    <a:ln w="38100" cap="flat" cmpd="sng" algn="ctr">
                      <a:solidFill>
                        <a:sysClr val="windowText" lastClr="000000">
                          <a:lumMod val="95000"/>
                          <a:lumOff val="5000"/>
                        </a:sys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 kern="0" dirty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Sitka Display" panose="02000505000000020004" pitchFamily="2" charset="0"/>
                      </a:endParaRPr>
                    </a:p>
                  </p:txBody>
                </p:sp>
                <p:cxnSp>
                  <p:nvCxnSpPr>
                    <p:cNvPr id="87" name="直接连接符 192">
                      <a:extLst>
                        <a:ext uri="{FF2B5EF4-FFF2-40B4-BE49-F238E27FC236}">
                          <a16:creationId xmlns:a16="http://schemas.microsoft.com/office/drawing/2014/main" id="{0F38D8FE-41D0-4A9D-AEE3-8B0B15CF04E4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6490827" y="3693300"/>
                      <a:ext cx="168758" cy="0"/>
                    </a:xfrm>
                    <a:prstGeom prst="line">
                      <a:avLst/>
                    </a:prstGeom>
                    <a:noFill/>
                    <a:ln w="38100" algn="ctr">
                      <a:solidFill>
                        <a:srgbClr val="0D0D0D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grpSp>
                <p:nvGrpSpPr>
                  <p:cNvPr id="66" name="组合 155">
                    <a:extLst>
                      <a:ext uri="{FF2B5EF4-FFF2-40B4-BE49-F238E27FC236}">
                        <a16:creationId xmlns:a16="http://schemas.microsoft.com/office/drawing/2014/main" id="{6CFAF814-45B2-41CB-9C7F-14A24861FC4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29829" y="5640291"/>
                    <a:ext cx="388721" cy="297026"/>
                    <a:chOff x="6504226" y="3331677"/>
                    <a:chExt cx="646935" cy="494332"/>
                  </a:xfrm>
                </p:grpSpPr>
                <p:grpSp>
                  <p:nvGrpSpPr>
                    <p:cNvPr id="79" name="组合 183">
                      <a:extLst>
                        <a:ext uri="{FF2B5EF4-FFF2-40B4-BE49-F238E27FC236}">
                          <a16:creationId xmlns:a16="http://schemas.microsoft.com/office/drawing/2014/main" id="{78355495-DBE4-4F28-A052-D43DD1E9F5E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504226" y="3331677"/>
                      <a:ext cx="646935" cy="409562"/>
                      <a:chOff x="6169817" y="3240677"/>
                      <a:chExt cx="646935" cy="409562"/>
                    </a:xfrm>
                  </p:grpSpPr>
                  <p:sp>
                    <p:nvSpPr>
                      <p:cNvPr id="81" name="椭圆 80">
                        <a:extLst>
                          <a:ext uri="{FF2B5EF4-FFF2-40B4-BE49-F238E27FC236}">
                            <a16:creationId xmlns:a16="http://schemas.microsoft.com/office/drawing/2014/main" id="{421D96DC-7446-4400-8FBF-80506AFAFD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2552" y="3240800"/>
                        <a:ext cx="404004" cy="409595"/>
                      </a:xfrm>
                      <a:prstGeom prst="ellipse">
                        <a:avLst/>
                      </a:prstGeom>
                      <a:noFill/>
                      <a:ln w="38100" cap="flat" cmpd="sng" algn="ctr">
                        <a:solidFill>
                          <a:sysClr val="windowText" lastClr="000000">
                            <a:lumMod val="95000"/>
                            <a:lumOff val="5000"/>
                          </a:sysClr>
                        </a:solidFill>
                        <a:prstDash val="solid"/>
                      </a:ln>
                      <a:effectLst/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kern="0">
                          <a:solidFill>
                            <a:prstClr val="white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cxnSp>
                    <p:nvCxnSpPr>
                      <p:cNvPr id="82" name="直接连接符 186">
                        <a:extLst>
                          <a:ext uri="{FF2B5EF4-FFF2-40B4-BE49-F238E27FC236}">
                            <a16:creationId xmlns:a16="http://schemas.microsoft.com/office/drawing/2014/main" id="{4BD9FF9A-8211-4572-B654-F2626B6F08BC}"/>
                          </a:ext>
                        </a:extLst>
                      </p:cNvPr>
                      <p:cNvCxnSpPr>
                        <a:cxnSpLocks noChangeShapeType="1"/>
                      </p:cNvCxnSpPr>
                      <p:nvPr/>
                    </p:nvCxnSpPr>
                    <p:spPr bwMode="auto">
                      <a:xfrm flipV="1">
                        <a:off x="6360897" y="3306244"/>
                        <a:ext cx="281416" cy="265718"/>
                      </a:xfrm>
                      <a:prstGeom prst="line">
                        <a:avLst/>
                      </a:prstGeom>
                      <a:noFill/>
                      <a:ln w="38100" algn="ctr">
                        <a:solidFill>
                          <a:srgbClr val="0D0D0D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83" name="直接连接符 187">
                        <a:extLst>
                          <a:ext uri="{FF2B5EF4-FFF2-40B4-BE49-F238E27FC236}">
                            <a16:creationId xmlns:a16="http://schemas.microsoft.com/office/drawing/2014/main" id="{7CE0EAD7-EB89-4737-B534-9143B0A85840}"/>
                          </a:ext>
                        </a:extLst>
                      </p:cNvPr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6351793" y="3312086"/>
                        <a:ext cx="281416" cy="265717"/>
                      </a:xfrm>
                      <a:prstGeom prst="line">
                        <a:avLst/>
                      </a:prstGeom>
                      <a:noFill/>
                      <a:ln w="38100" algn="ctr">
                        <a:solidFill>
                          <a:srgbClr val="0D0D0D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84" name="直接连接符 188">
                        <a:extLst>
                          <a:ext uri="{FF2B5EF4-FFF2-40B4-BE49-F238E27FC236}">
                            <a16:creationId xmlns:a16="http://schemas.microsoft.com/office/drawing/2014/main" id="{7F640FFA-E7A7-455C-B56A-6B6AD60F81E9}"/>
                          </a:ext>
                        </a:extLst>
                      </p:cNvPr>
                      <p:cNvCxnSpPr>
                        <a:cxnSpLocks noChangeShapeType="1"/>
                      </p:cNvCxnSpPr>
                      <p:nvPr/>
                    </p:nvCxnSpPr>
                    <p:spPr bwMode="auto">
                      <a:xfrm flipH="1">
                        <a:off x="6169817" y="3448268"/>
                        <a:ext cx="154783" cy="0"/>
                      </a:xfrm>
                      <a:prstGeom prst="line">
                        <a:avLst/>
                      </a:prstGeom>
                      <a:noFill/>
                      <a:ln w="38100" algn="ctr">
                        <a:solidFill>
                          <a:srgbClr val="0D0D0D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85" name="直接连接符 189">
                        <a:extLst>
                          <a:ext uri="{FF2B5EF4-FFF2-40B4-BE49-F238E27FC236}">
                            <a16:creationId xmlns:a16="http://schemas.microsoft.com/office/drawing/2014/main" id="{3A5A0802-9AAD-4623-B364-8F0554355C62}"/>
                          </a:ext>
                        </a:extLst>
                      </p:cNvPr>
                      <p:cNvCxnSpPr>
                        <a:cxnSpLocks noChangeShapeType="1"/>
                      </p:cNvCxnSpPr>
                      <p:nvPr/>
                    </p:nvCxnSpPr>
                    <p:spPr bwMode="auto">
                      <a:xfrm flipH="1">
                        <a:off x="6661970" y="3439103"/>
                        <a:ext cx="154782" cy="0"/>
                      </a:xfrm>
                      <a:prstGeom prst="line">
                        <a:avLst/>
                      </a:prstGeom>
                      <a:noFill/>
                      <a:ln w="38100" algn="ctr">
                        <a:solidFill>
                          <a:srgbClr val="0D0D0D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cxnSp>
                  <p:nvCxnSpPr>
                    <p:cNvPr id="80" name="直接连接符 184">
                      <a:extLst>
                        <a:ext uri="{FF2B5EF4-FFF2-40B4-BE49-F238E27FC236}">
                          <a16:creationId xmlns:a16="http://schemas.microsoft.com/office/drawing/2014/main" id="{F4A4CD46-C934-4FD2-B7C2-966D978C37DC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6830559" y="3717467"/>
                      <a:ext cx="0" cy="108542"/>
                    </a:xfrm>
                    <a:prstGeom prst="line">
                      <a:avLst/>
                    </a:prstGeom>
                    <a:noFill/>
                    <a:ln w="38100" algn="ctr">
                      <a:solidFill>
                        <a:srgbClr val="0D0D0D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67" name="等腰三角形 66">
                    <a:extLst>
                      <a:ext uri="{FF2B5EF4-FFF2-40B4-BE49-F238E27FC236}">
                        <a16:creationId xmlns:a16="http://schemas.microsoft.com/office/drawing/2014/main" id="{1BA9AA82-7749-438E-B72E-C2D992898B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012744" y="5637293"/>
                    <a:ext cx="246110" cy="274485"/>
                  </a:xfrm>
                  <a:prstGeom prst="triangle">
                    <a:avLst/>
                  </a:prstGeom>
                  <a:noFill/>
                  <a:ln w="38100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CN" altLang="en-US" kern="0">
                      <a:solidFill>
                        <a:prstClr val="white"/>
                      </a:solidFill>
                      <a:latin typeface="Sitka Display" panose="02000505000000020004" pitchFamily="2" charset="0"/>
                    </a:endParaRPr>
                  </a:p>
                </p:txBody>
              </p:sp>
              <p:cxnSp>
                <p:nvCxnSpPr>
                  <p:cNvPr id="68" name="直接连接符 157">
                    <a:extLst>
                      <a:ext uri="{FF2B5EF4-FFF2-40B4-BE49-F238E27FC236}">
                        <a16:creationId xmlns:a16="http://schemas.microsoft.com/office/drawing/2014/main" id="{FF31DE2E-E495-4171-8079-76F06C33697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8903847" y="5725623"/>
                    <a:ext cx="93004" cy="0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D0D0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9" name="直接连接符 158">
                    <a:extLst>
                      <a:ext uri="{FF2B5EF4-FFF2-40B4-BE49-F238E27FC236}">
                        <a16:creationId xmlns:a16="http://schemas.microsoft.com/office/drawing/2014/main" id="{D5CCE372-7B5D-42B8-8C46-D967C9DB2B0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8906307" y="5815741"/>
                    <a:ext cx="93004" cy="0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D0D0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70" name="直接连接符 159">
                    <a:extLst>
                      <a:ext uri="{FF2B5EF4-FFF2-40B4-BE49-F238E27FC236}">
                        <a16:creationId xmlns:a16="http://schemas.microsoft.com/office/drawing/2014/main" id="{BBE5D9D9-F48C-470D-965C-EE958D10AFB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9269074" y="5774597"/>
                    <a:ext cx="93004" cy="0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D0D0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71" name="直接连接符 160">
                    <a:extLst>
                      <a:ext uri="{FF2B5EF4-FFF2-40B4-BE49-F238E27FC236}">
                        <a16:creationId xmlns:a16="http://schemas.microsoft.com/office/drawing/2014/main" id="{7D6BE37C-B852-465B-85D9-6727BA1C9A7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9127519" y="5650279"/>
                    <a:ext cx="0" cy="65219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D0D0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72" name="直接连接符 161">
                    <a:extLst>
                      <a:ext uri="{FF2B5EF4-FFF2-40B4-BE49-F238E27FC236}">
                        <a16:creationId xmlns:a16="http://schemas.microsoft.com/office/drawing/2014/main" id="{1422EFAD-ABA2-45C3-99AE-E60FF1609C5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9131716" y="5831703"/>
                    <a:ext cx="0" cy="65219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D0D0D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73" name="加号 72">
                    <a:extLst>
                      <a:ext uri="{FF2B5EF4-FFF2-40B4-BE49-F238E27FC236}">
                        <a16:creationId xmlns:a16="http://schemas.microsoft.com/office/drawing/2014/main" id="{ADD6A00B-1BA1-4CF4-8565-9EAEAB3E3DE4}"/>
                      </a:ext>
                    </a:extLst>
                  </p:cNvPr>
                  <p:cNvSpPr/>
                  <p:nvPr/>
                </p:nvSpPr>
                <p:spPr>
                  <a:xfrm>
                    <a:off x="9022357" y="5707053"/>
                    <a:ext cx="66638" cy="50810"/>
                  </a:xfrm>
                  <a:prstGeom prst="mathPlus">
                    <a:avLst/>
                  </a:prstGeom>
                  <a:noFill/>
                  <a:ln w="19050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CN" altLang="en-US" kern="0">
                      <a:solidFill>
                        <a:prstClr val="white"/>
                      </a:solidFill>
                      <a:latin typeface="Sitka Display" panose="02000505000000020004" pitchFamily="2" charset="0"/>
                    </a:endParaRPr>
                  </a:p>
                </p:txBody>
              </p:sp>
              <p:sp>
                <p:nvSpPr>
                  <p:cNvPr id="74" name="减号 73">
                    <a:extLst>
                      <a:ext uri="{FF2B5EF4-FFF2-40B4-BE49-F238E27FC236}">
                        <a16:creationId xmlns:a16="http://schemas.microsoft.com/office/drawing/2014/main" id="{E54BE572-3307-436A-BBCC-B68B88D7375B}"/>
                      </a:ext>
                    </a:extLst>
                  </p:cNvPr>
                  <p:cNvSpPr/>
                  <p:nvPr/>
                </p:nvSpPr>
                <p:spPr>
                  <a:xfrm>
                    <a:off x="9027116" y="5805497"/>
                    <a:ext cx="58705" cy="26993"/>
                  </a:xfrm>
                  <a:prstGeom prst="mathMinus">
                    <a:avLst/>
                  </a:prstGeom>
                  <a:noFill/>
                  <a:ln w="19050" cap="flat" cmpd="sng" algn="ctr">
                    <a:solidFill>
                      <a:sysClr val="windowText" lastClr="000000">
                        <a:lumMod val="95000"/>
                        <a:lumOff val="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CN" altLang="en-US" kern="0">
                      <a:solidFill>
                        <a:prstClr val="white"/>
                      </a:solidFill>
                      <a:latin typeface="Sitka Display" panose="02000505000000020004" pitchFamily="2" charset="0"/>
                    </a:endParaRPr>
                  </a:p>
                </p:txBody>
              </p:sp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96B0A76B-AEE2-4B72-B544-3A5E2C472063}"/>
                      </a:ext>
                    </a:extLst>
                  </p:cNvPr>
                  <p:cNvSpPr txBox="1"/>
                  <p:nvPr/>
                </p:nvSpPr>
                <p:spPr>
                  <a:xfrm>
                    <a:off x="7776862" y="5845193"/>
                    <a:ext cx="433147" cy="254050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zh-CN" sz="1050" kern="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rPr>
                      <a:t>DAC</a:t>
                    </a:r>
                    <a:endParaRPr kumimoji="0" lang="zh-CN" altLang="en-US" sz="1050" kern="0" dirty="0">
                      <a:solidFill>
                        <a:srgbClr val="002060"/>
                      </a:solidFill>
                      <a:latin typeface="Sitka Display" panose="02000505000000020004" pitchFamily="2" charset="0"/>
                    </a:endParaRPr>
                  </a:p>
                </p:txBody>
              </p:sp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B42AB55B-E26D-4C3A-88EA-DB362B703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254434" y="5835666"/>
                    <a:ext cx="563249" cy="27627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zh-CN" sz="1200" kern="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rPr>
                      <a:t>Mixer</a:t>
                    </a:r>
                    <a:endParaRPr kumimoji="0" lang="zh-CN" altLang="en-US" sz="1050" kern="0" dirty="0">
                      <a:solidFill>
                        <a:srgbClr val="002060"/>
                      </a:solidFill>
                      <a:latin typeface="Sitka Display" panose="02000505000000020004" pitchFamily="2" charset="0"/>
                    </a:endParaRPr>
                  </a:p>
                </p:txBody>
              </p:sp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CF953DD0-E210-4A75-9F99-3326F7D6C98F}"/>
                      </a:ext>
                    </a:extLst>
                  </p:cNvPr>
                  <p:cNvSpPr txBox="1"/>
                  <p:nvPr/>
                </p:nvSpPr>
                <p:spPr>
                  <a:xfrm>
                    <a:off x="8882734" y="5815024"/>
                    <a:ext cx="428387" cy="312800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zh-CN" sz="1400" kern="0" dirty="0">
                        <a:solidFill>
                          <a:srgbClr val="002060"/>
                        </a:solidFill>
                        <a:latin typeface="Sitka Display" panose="02000505000000020004" pitchFamily="2" charset="0"/>
                      </a:rPr>
                      <a:t>PA</a:t>
                    </a:r>
                    <a:endParaRPr kumimoji="0" lang="zh-CN" altLang="en-US" sz="1400" kern="0" dirty="0">
                      <a:solidFill>
                        <a:srgbClr val="002060"/>
                      </a:solidFill>
                      <a:latin typeface="Sitka Display" panose="02000505000000020004" pitchFamily="2" charset="0"/>
                    </a:endParaRPr>
                  </a:p>
                </p:txBody>
              </p:sp>
              <p:sp>
                <p:nvSpPr>
                  <p:cNvPr id="78" name="矩形标注 73">
                    <a:extLst>
                      <a:ext uri="{FF2B5EF4-FFF2-40B4-BE49-F238E27FC236}">
                        <a16:creationId xmlns:a16="http://schemas.microsoft.com/office/drawing/2014/main" id="{316033F5-5DC5-402A-867F-60E0AEE2150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189194" y="4834494"/>
                    <a:ext cx="498573" cy="1957886"/>
                  </a:xfrm>
                  <a:prstGeom prst="wedgeRectCallout">
                    <a:avLst>
                      <a:gd name="adj1" fmla="val -41684"/>
                      <a:gd name="adj2" fmla="val 57616"/>
                    </a:avLst>
                  </a:prstGeom>
                  <a:noFill/>
                  <a:ln w="28575" cap="flat" cmpd="sng" algn="ctr">
                    <a:solidFill>
                      <a:srgbClr val="FF0000"/>
                    </a:solidFill>
                    <a:prstDash val="dash"/>
                  </a:ln>
                  <a:effectLst/>
                </p:spPr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0" lang="zh-CN" altLang="en-US" kern="0">
                      <a:solidFill>
                        <a:prstClr val="white"/>
                      </a:solidFill>
                      <a:latin typeface="Sitka Display" panose="02000505000000020004" pitchFamily="2" charset="0"/>
                    </a:endParaRPr>
                  </a:p>
                </p:txBody>
              </p:sp>
            </p:grpSp>
            <p:sp>
              <p:nvSpPr>
                <p:cNvPr id="16" name="圆角矩形 24">
                  <a:extLst>
                    <a:ext uri="{FF2B5EF4-FFF2-40B4-BE49-F238E27FC236}">
                      <a16:creationId xmlns:a16="http://schemas.microsoft.com/office/drawing/2014/main" id="{C0A44CD5-C1FA-4143-A596-419DF8CB6A79}"/>
                    </a:ext>
                  </a:extLst>
                </p:cNvPr>
                <p:cNvSpPr/>
                <p:nvPr/>
              </p:nvSpPr>
              <p:spPr>
                <a:xfrm>
                  <a:off x="5904810" y="2785135"/>
                  <a:ext cx="325257" cy="1309945"/>
                </a:xfrm>
                <a:prstGeom prst="roundRect">
                  <a:avLst/>
                </a:prstGeom>
                <a:solidFill>
                  <a:srgbClr val="1F497D">
                    <a:lumMod val="40000"/>
                    <a:lumOff val="6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zh-CN" altLang="en-US" sz="1400" kern="0" dirty="0">
                      <a:solidFill>
                        <a:prstClr val="black"/>
                      </a:solidFill>
                      <a:latin typeface="+mn-ea"/>
                      <a:ea typeface="+mn-ea"/>
                    </a:rPr>
                    <a:t>数字预编码</a:t>
                  </a:r>
                  <a:endParaRPr kumimoji="0" lang="en-US" altLang="zh-CN" sz="1400" kern="0" dirty="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7" name="圆角矩形 25">
                  <a:extLst>
                    <a:ext uri="{FF2B5EF4-FFF2-40B4-BE49-F238E27FC236}">
                      <a16:creationId xmlns:a16="http://schemas.microsoft.com/office/drawing/2014/main" id="{80575EF1-2FFC-4D32-9440-C40D1FF6647C}"/>
                    </a:ext>
                  </a:extLst>
                </p:cNvPr>
                <p:cNvSpPr/>
                <p:nvPr/>
              </p:nvSpPr>
              <p:spPr>
                <a:xfrm>
                  <a:off x="6385555" y="2781959"/>
                  <a:ext cx="794895" cy="228645"/>
                </a:xfrm>
                <a:prstGeom prst="roundRect">
                  <a:avLst/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zh-CN" altLang="en-US" sz="1200" b="1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+mn-ea"/>
                      <a:ea typeface="+mn-ea"/>
                    </a:rPr>
                    <a:t>射频链</a:t>
                  </a:r>
                </a:p>
              </p:txBody>
            </p:sp>
            <p:sp>
              <p:nvSpPr>
                <p:cNvPr id="18" name="右箭头 26">
                  <a:extLst>
                    <a:ext uri="{FF2B5EF4-FFF2-40B4-BE49-F238E27FC236}">
                      <a16:creationId xmlns:a16="http://schemas.microsoft.com/office/drawing/2014/main" id="{CD1D35C9-8DAB-4971-AC25-B73CCB18EE8A}"/>
                    </a:ext>
                  </a:extLst>
                </p:cNvPr>
                <p:cNvSpPr/>
                <p:nvPr/>
              </p:nvSpPr>
              <p:spPr>
                <a:xfrm>
                  <a:off x="6230067" y="2837533"/>
                  <a:ext cx="171355" cy="136552"/>
                </a:xfrm>
                <a:prstGeom prst="rightArrow">
                  <a:avLst/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CN" altLang="en-US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Sitka Display" panose="02000505000000020004" pitchFamily="2" charset="0"/>
                  </a:endParaRPr>
                </a:p>
              </p:txBody>
            </p:sp>
            <p:sp>
              <p:nvSpPr>
                <p:cNvPr id="19" name="右箭头 27">
                  <a:extLst>
                    <a:ext uri="{FF2B5EF4-FFF2-40B4-BE49-F238E27FC236}">
                      <a16:creationId xmlns:a16="http://schemas.microsoft.com/office/drawing/2014/main" id="{06990EF8-4C8C-46B7-AAD9-7EC48C18AA69}"/>
                    </a:ext>
                  </a:extLst>
                </p:cNvPr>
                <p:cNvSpPr/>
                <p:nvPr/>
              </p:nvSpPr>
              <p:spPr>
                <a:xfrm>
                  <a:off x="6230067" y="3890252"/>
                  <a:ext cx="155489" cy="122262"/>
                </a:xfrm>
                <a:prstGeom prst="rightArrow">
                  <a:avLst/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CN" altLang="en-US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Sitka Display" panose="02000505000000020004" pitchFamily="2" charset="0"/>
                  </a:endParaRPr>
                </a:p>
              </p:txBody>
            </p:sp>
            <p:grpSp>
              <p:nvGrpSpPr>
                <p:cNvPr id="20" name="组合 152">
                  <a:extLst>
                    <a:ext uri="{FF2B5EF4-FFF2-40B4-BE49-F238E27FC236}">
                      <a16:creationId xmlns:a16="http://schemas.microsoft.com/office/drawing/2014/main" id="{9AA4B293-C217-4A60-B56E-70DBF7D203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171768" y="2586902"/>
                  <a:ext cx="394841" cy="1360185"/>
                  <a:chOff x="4185916" y="2057400"/>
                  <a:chExt cx="657119" cy="2263709"/>
                </a:xfrm>
              </p:grpSpPr>
              <p:grpSp>
                <p:nvGrpSpPr>
                  <p:cNvPr id="29" name="组合 28">
                    <a:extLst>
                      <a:ext uri="{FF2B5EF4-FFF2-40B4-BE49-F238E27FC236}">
                        <a16:creationId xmlns:a16="http://schemas.microsoft.com/office/drawing/2014/main" id="{5996B6AE-6B31-4B9D-9A29-AD9125338B8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411035" y="2057400"/>
                    <a:ext cx="432000" cy="512897"/>
                    <a:chOff x="2785956" y="1749615"/>
                    <a:chExt cx="2016419" cy="2394000"/>
                  </a:xfrm>
                  <a:noFill/>
                </p:grpSpPr>
                <p:cxnSp>
                  <p:nvCxnSpPr>
                    <p:cNvPr id="55" name="直接连接符 54">
                      <a:extLst>
                        <a:ext uri="{FF2B5EF4-FFF2-40B4-BE49-F238E27FC236}">
                          <a16:creationId xmlns:a16="http://schemas.microsoft.com/office/drawing/2014/main" id="{5D5B7A2C-53A7-4135-8535-4F5F0C912E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00103" y="2703615"/>
                      <a:ext cx="0" cy="1440000"/>
                    </a:xfrm>
                    <a:prstGeom prst="line">
                      <a:avLst/>
                    </a:prstGeom>
                    <a:grpFill/>
                    <a:ln w="25400" cap="flat" cmpd="sng" algn="ctr">
                      <a:solidFill>
                        <a:srgbClr val="8064A2">
                          <a:lumMod val="60000"/>
                          <a:lumOff val="40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</p:cxnSp>
                <p:sp>
                  <p:nvSpPr>
                    <p:cNvPr id="56" name="椭圆 55">
                      <a:extLst>
                        <a:ext uri="{FF2B5EF4-FFF2-40B4-BE49-F238E27FC236}">
                          <a16:creationId xmlns:a16="http://schemas.microsoft.com/office/drawing/2014/main" id="{8069645B-DB35-4DD2-B71A-EEDA0430A7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6103" y="2415615"/>
                      <a:ext cx="288000" cy="28800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25400" cap="flat" cmpd="sng" algn="ctr">
                      <a:solidFill>
                        <a:srgbClr val="8064A2">
                          <a:lumMod val="60000"/>
                          <a:lumOff val="40000"/>
                        </a:srgb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 kern="0">
                        <a:solidFill>
                          <a:prstClr val="white"/>
                        </a:solidFill>
                        <a:latin typeface="Sitka Display" panose="02000505000000020004" pitchFamily="2" charset="0"/>
                      </a:endParaRPr>
                    </a:p>
                  </p:txBody>
                </p:sp>
                <p:grpSp>
                  <p:nvGrpSpPr>
                    <p:cNvPr id="57" name="组合 56">
                      <a:extLst>
                        <a:ext uri="{FF2B5EF4-FFF2-40B4-BE49-F238E27FC236}">
                          <a16:creationId xmlns:a16="http://schemas.microsoft.com/office/drawing/2014/main" id="{15B70B86-A374-4D25-AE4F-23F6C72E13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30331" y="1763968"/>
                      <a:ext cx="1672044" cy="1620000"/>
                      <a:chOff x="3260103" y="1749615"/>
                      <a:chExt cx="1672044" cy="1620000"/>
                    </a:xfrm>
                    <a:grpFill/>
                  </p:grpSpPr>
                  <p:sp>
                    <p:nvSpPr>
                      <p:cNvPr id="62" name="弧形 61">
                        <a:extLst>
                          <a:ext uri="{FF2B5EF4-FFF2-40B4-BE49-F238E27FC236}">
                            <a16:creationId xmlns:a16="http://schemas.microsoft.com/office/drawing/2014/main" id="{2B6BDB7E-0E81-4452-AF2A-268D3BDA2E9F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96104" y="2055615"/>
                        <a:ext cx="1008000" cy="100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63" name="弧形 62">
                        <a:extLst>
                          <a:ext uri="{FF2B5EF4-FFF2-40B4-BE49-F238E27FC236}">
                            <a16:creationId xmlns:a16="http://schemas.microsoft.com/office/drawing/2014/main" id="{5CC1F542-D9DB-4D11-8202-01CCAF2CA2C7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60103" y="1875615"/>
                        <a:ext cx="1368000" cy="136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64" name="弧形 63">
                        <a:extLst>
                          <a:ext uri="{FF2B5EF4-FFF2-40B4-BE49-F238E27FC236}">
                            <a16:creationId xmlns:a16="http://schemas.microsoft.com/office/drawing/2014/main" id="{D03A197D-4BE7-4154-B796-2323A15A68F6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312147" y="1749615"/>
                        <a:ext cx="1620000" cy="1620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</p:grpSp>
                <p:grpSp>
                  <p:nvGrpSpPr>
                    <p:cNvPr id="58" name="组合 57">
                      <a:extLst>
                        <a:ext uri="{FF2B5EF4-FFF2-40B4-BE49-F238E27FC236}">
                          <a16:creationId xmlns:a16="http://schemas.microsoft.com/office/drawing/2014/main" id="{91DEFC8F-D0D1-4A9D-BE14-2DA7ABE97D4D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2785956" y="1749615"/>
                      <a:ext cx="1672044" cy="1620000"/>
                      <a:chOff x="3260103" y="1749615"/>
                      <a:chExt cx="1672044" cy="1620000"/>
                    </a:xfrm>
                    <a:grpFill/>
                  </p:grpSpPr>
                  <p:sp>
                    <p:nvSpPr>
                      <p:cNvPr id="59" name="弧形 58">
                        <a:extLst>
                          <a:ext uri="{FF2B5EF4-FFF2-40B4-BE49-F238E27FC236}">
                            <a16:creationId xmlns:a16="http://schemas.microsoft.com/office/drawing/2014/main" id="{DD793F3B-5704-4880-92B0-8CFACF7D10B1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96104" y="2055615"/>
                        <a:ext cx="1008000" cy="100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60" name="弧形 59">
                        <a:extLst>
                          <a:ext uri="{FF2B5EF4-FFF2-40B4-BE49-F238E27FC236}">
                            <a16:creationId xmlns:a16="http://schemas.microsoft.com/office/drawing/2014/main" id="{F9ADCB5F-EF82-4769-BB26-B26FCBD23898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60103" y="1875615"/>
                        <a:ext cx="1368000" cy="136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61" name="弧形 60">
                        <a:extLst>
                          <a:ext uri="{FF2B5EF4-FFF2-40B4-BE49-F238E27FC236}">
                            <a16:creationId xmlns:a16="http://schemas.microsoft.com/office/drawing/2014/main" id="{6242CA9B-508C-4244-A423-232228BEBDF5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312147" y="1749615"/>
                        <a:ext cx="1620000" cy="1620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</p:grpSp>
              </p:grpSp>
              <p:cxnSp>
                <p:nvCxnSpPr>
                  <p:cNvPr id="30" name="直接连接符 194">
                    <a:extLst>
                      <a:ext uri="{FF2B5EF4-FFF2-40B4-BE49-F238E27FC236}">
                        <a16:creationId xmlns:a16="http://schemas.microsoft.com/office/drawing/2014/main" id="{395BEE8D-037F-4631-BE9B-7894B802347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4185916" y="2566495"/>
                    <a:ext cx="436716" cy="5936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B3A2C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grpSp>
                <p:nvGrpSpPr>
                  <p:cNvPr id="31" name="组合 30">
                    <a:extLst>
                      <a:ext uri="{FF2B5EF4-FFF2-40B4-BE49-F238E27FC236}">
                        <a16:creationId xmlns:a16="http://schemas.microsoft.com/office/drawing/2014/main" id="{372D56F7-83DC-4228-BFA8-833400C58A2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407698" y="2633280"/>
                    <a:ext cx="432000" cy="512897"/>
                    <a:chOff x="2785956" y="1749615"/>
                    <a:chExt cx="2016419" cy="2394000"/>
                  </a:xfrm>
                  <a:noFill/>
                </p:grpSpPr>
                <p:cxnSp>
                  <p:nvCxnSpPr>
                    <p:cNvPr id="45" name="直接连接符 44">
                      <a:extLst>
                        <a:ext uri="{FF2B5EF4-FFF2-40B4-BE49-F238E27FC236}">
                          <a16:creationId xmlns:a16="http://schemas.microsoft.com/office/drawing/2014/main" id="{7C64D228-8C90-499D-95B1-47E65FBA0C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00103" y="2703615"/>
                      <a:ext cx="0" cy="1440000"/>
                    </a:xfrm>
                    <a:prstGeom prst="line">
                      <a:avLst/>
                    </a:prstGeom>
                    <a:grpFill/>
                    <a:ln w="25400" cap="flat" cmpd="sng" algn="ctr">
                      <a:solidFill>
                        <a:srgbClr val="8064A2">
                          <a:lumMod val="60000"/>
                          <a:lumOff val="40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</p:cxnSp>
                <p:sp>
                  <p:nvSpPr>
                    <p:cNvPr id="46" name="椭圆 45">
                      <a:extLst>
                        <a:ext uri="{FF2B5EF4-FFF2-40B4-BE49-F238E27FC236}">
                          <a16:creationId xmlns:a16="http://schemas.microsoft.com/office/drawing/2014/main" id="{40A3B5BF-5220-4DB9-9363-BC7A0CA58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6103" y="2415615"/>
                      <a:ext cx="288000" cy="28800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25400" cap="flat" cmpd="sng" algn="ctr">
                      <a:solidFill>
                        <a:srgbClr val="8064A2">
                          <a:lumMod val="60000"/>
                          <a:lumOff val="40000"/>
                        </a:srgb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 kern="0">
                        <a:solidFill>
                          <a:prstClr val="white"/>
                        </a:solidFill>
                        <a:latin typeface="Sitka Display" panose="02000505000000020004" pitchFamily="2" charset="0"/>
                      </a:endParaRPr>
                    </a:p>
                  </p:txBody>
                </p:sp>
                <p:grpSp>
                  <p:nvGrpSpPr>
                    <p:cNvPr id="47" name="组合 46">
                      <a:extLst>
                        <a:ext uri="{FF2B5EF4-FFF2-40B4-BE49-F238E27FC236}">
                          <a16:creationId xmlns:a16="http://schemas.microsoft.com/office/drawing/2014/main" id="{F1A24206-9ACD-43C1-90B6-B1F2A8D5AD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30331" y="1763968"/>
                      <a:ext cx="1672044" cy="1620000"/>
                      <a:chOff x="3260103" y="1749615"/>
                      <a:chExt cx="1672044" cy="1620000"/>
                    </a:xfrm>
                    <a:grpFill/>
                  </p:grpSpPr>
                  <p:sp>
                    <p:nvSpPr>
                      <p:cNvPr id="52" name="弧形 51">
                        <a:extLst>
                          <a:ext uri="{FF2B5EF4-FFF2-40B4-BE49-F238E27FC236}">
                            <a16:creationId xmlns:a16="http://schemas.microsoft.com/office/drawing/2014/main" id="{8547905F-B33C-4B1C-9BC2-115C0F33A0A8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96104" y="2055615"/>
                        <a:ext cx="1008000" cy="100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53" name="弧形 52">
                        <a:extLst>
                          <a:ext uri="{FF2B5EF4-FFF2-40B4-BE49-F238E27FC236}">
                            <a16:creationId xmlns:a16="http://schemas.microsoft.com/office/drawing/2014/main" id="{02649B3D-C107-4C9E-9892-EF1D3DB82555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60103" y="1875615"/>
                        <a:ext cx="1368000" cy="136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54" name="弧形 53">
                        <a:extLst>
                          <a:ext uri="{FF2B5EF4-FFF2-40B4-BE49-F238E27FC236}">
                            <a16:creationId xmlns:a16="http://schemas.microsoft.com/office/drawing/2014/main" id="{70F7D542-6908-45E3-BAAF-4F8E051F51D3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312147" y="1749615"/>
                        <a:ext cx="1620000" cy="1620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</p:grpSp>
                <p:grpSp>
                  <p:nvGrpSpPr>
                    <p:cNvPr id="48" name="组合 47">
                      <a:extLst>
                        <a:ext uri="{FF2B5EF4-FFF2-40B4-BE49-F238E27FC236}">
                          <a16:creationId xmlns:a16="http://schemas.microsoft.com/office/drawing/2014/main" id="{A84D5657-85F4-43BC-9BFA-D6177F80AB3F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2785956" y="1749615"/>
                      <a:ext cx="1672044" cy="1620000"/>
                      <a:chOff x="3260103" y="1749615"/>
                      <a:chExt cx="1672044" cy="1620000"/>
                    </a:xfrm>
                    <a:grpFill/>
                  </p:grpSpPr>
                  <p:sp>
                    <p:nvSpPr>
                      <p:cNvPr id="49" name="弧形 48">
                        <a:extLst>
                          <a:ext uri="{FF2B5EF4-FFF2-40B4-BE49-F238E27FC236}">
                            <a16:creationId xmlns:a16="http://schemas.microsoft.com/office/drawing/2014/main" id="{63636894-1FD5-4172-ABC5-BB48CAF37E8D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96104" y="2055615"/>
                        <a:ext cx="1008000" cy="100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50" name="弧形 49">
                        <a:extLst>
                          <a:ext uri="{FF2B5EF4-FFF2-40B4-BE49-F238E27FC236}">
                            <a16:creationId xmlns:a16="http://schemas.microsoft.com/office/drawing/2014/main" id="{91DC8BF1-18B3-4335-9388-B2D76420AF67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60103" y="1875615"/>
                        <a:ext cx="1368000" cy="136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51" name="弧形 50">
                        <a:extLst>
                          <a:ext uri="{FF2B5EF4-FFF2-40B4-BE49-F238E27FC236}">
                            <a16:creationId xmlns:a16="http://schemas.microsoft.com/office/drawing/2014/main" id="{3FEA1FF7-9E07-4750-B1EF-39257ED887FF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312147" y="1749615"/>
                        <a:ext cx="1620000" cy="1620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</p:grpSp>
              </p:grpSp>
              <p:cxnSp>
                <p:nvCxnSpPr>
                  <p:cNvPr id="32" name="直接连接符 196">
                    <a:extLst>
                      <a:ext uri="{FF2B5EF4-FFF2-40B4-BE49-F238E27FC236}">
                        <a16:creationId xmlns:a16="http://schemas.microsoft.com/office/drawing/2014/main" id="{96108710-26FD-4596-B7C3-83DAFE938C6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4192792" y="3142097"/>
                    <a:ext cx="436715" cy="5936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B3A2C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8C6DE0AD-FF35-4FF6-8D61-2A1066CDFA5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406426" y="3806356"/>
                    <a:ext cx="432000" cy="512897"/>
                    <a:chOff x="2785956" y="1749615"/>
                    <a:chExt cx="2016419" cy="2394000"/>
                  </a:xfrm>
                  <a:noFill/>
                </p:grpSpPr>
                <p:cxnSp>
                  <p:nvCxnSpPr>
                    <p:cNvPr id="35" name="直接连接符 34">
                      <a:extLst>
                        <a:ext uri="{FF2B5EF4-FFF2-40B4-BE49-F238E27FC236}">
                          <a16:creationId xmlns:a16="http://schemas.microsoft.com/office/drawing/2014/main" id="{250F950D-6B0F-47D2-AE5C-55F07868F1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800103" y="2703615"/>
                      <a:ext cx="0" cy="1440000"/>
                    </a:xfrm>
                    <a:prstGeom prst="line">
                      <a:avLst/>
                    </a:prstGeom>
                    <a:grpFill/>
                    <a:ln w="25400" cap="flat" cmpd="sng" algn="ctr">
                      <a:solidFill>
                        <a:srgbClr val="8064A2">
                          <a:lumMod val="60000"/>
                          <a:lumOff val="40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</p:cxnSp>
                <p:sp>
                  <p:nvSpPr>
                    <p:cNvPr id="36" name="椭圆 35">
                      <a:extLst>
                        <a:ext uri="{FF2B5EF4-FFF2-40B4-BE49-F238E27FC236}">
                          <a16:creationId xmlns:a16="http://schemas.microsoft.com/office/drawing/2014/main" id="{F1448379-DF42-4702-915D-CE2A1CA070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6103" y="2415615"/>
                      <a:ext cx="288000" cy="288000"/>
                    </a:xfrm>
                    <a:prstGeom prst="ellipse">
                      <a:avLst/>
                    </a:prstGeom>
                    <a:solidFill>
                      <a:sysClr val="windowText" lastClr="000000"/>
                    </a:solidFill>
                    <a:ln w="25400" cap="flat" cmpd="sng" algn="ctr">
                      <a:solidFill>
                        <a:srgbClr val="8064A2">
                          <a:lumMod val="60000"/>
                          <a:lumOff val="40000"/>
                        </a:srgbClr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kumimoji="0" lang="zh-CN" altLang="en-US" kern="0">
                        <a:solidFill>
                          <a:prstClr val="white"/>
                        </a:solidFill>
                        <a:latin typeface="Sitka Display" panose="02000505000000020004" pitchFamily="2" charset="0"/>
                      </a:endParaRPr>
                    </a:p>
                  </p:txBody>
                </p:sp>
                <p:grpSp>
                  <p:nvGrpSpPr>
                    <p:cNvPr id="37" name="组合 36">
                      <a:extLst>
                        <a:ext uri="{FF2B5EF4-FFF2-40B4-BE49-F238E27FC236}">
                          <a16:creationId xmlns:a16="http://schemas.microsoft.com/office/drawing/2014/main" id="{E0AD3C46-0BE1-4068-82E0-07A58EA391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30331" y="1763968"/>
                      <a:ext cx="1672044" cy="1620000"/>
                      <a:chOff x="3260103" y="1749615"/>
                      <a:chExt cx="1672044" cy="1620000"/>
                    </a:xfrm>
                    <a:grpFill/>
                  </p:grpSpPr>
                  <p:sp>
                    <p:nvSpPr>
                      <p:cNvPr id="42" name="弧形 41">
                        <a:extLst>
                          <a:ext uri="{FF2B5EF4-FFF2-40B4-BE49-F238E27FC236}">
                            <a16:creationId xmlns:a16="http://schemas.microsoft.com/office/drawing/2014/main" id="{4769B8B0-2A28-4D9D-9634-517E158486BC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96104" y="2055615"/>
                        <a:ext cx="1008000" cy="100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43" name="弧形 42">
                        <a:extLst>
                          <a:ext uri="{FF2B5EF4-FFF2-40B4-BE49-F238E27FC236}">
                            <a16:creationId xmlns:a16="http://schemas.microsoft.com/office/drawing/2014/main" id="{D077D081-CC22-4FCE-909C-334FBFC026D8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60103" y="1875615"/>
                        <a:ext cx="1368000" cy="136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44" name="弧形 43">
                        <a:extLst>
                          <a:ext uri="{FF2B5EF4-FFF2-40B4-BE49-F238E27FC236}">
                            <a16:creationId xmlns:a16="http://schemas.microsoft.com/office/drawing/2014/main" id="{4F2386DF-836A-4F3C-97B4-1997EB4D2CB5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312147" y="1749615"/>
                        <a:ext cx="1620000" cy="1620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</p:grpSp>
                <p:grpSp>
                  <p:nvGrpSpPr>
                    <p:cNvPr id="38" name="组合 37">
                      <a:extLst>
                        <a:ext uri="{FF2B5EF4-FFF2-40B4-BE49-F238E27FC236}">
                          <a16:creationId xmlns:a16="http://schemas.microsoft.com/office/drawing/2014/main" id="{B9B9AC71-E4C5-473A-84F7-892D2171DC8C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2785956" y="1749615"/>
                      <a:ext cx="1672044" cy="1620000"/>
                      <a:chOff x="3260103" y="1749615"/>
                      <a:chExt cx="1672044" cy="1620000"/>
                    </a:xfrm>
                    <a:grpFill/>
                  </p:grpSpPr>
                  <p:sp>
                    <p:nvSpPr>
                      <p:cNvPr id="39" name="弧形 38">
                        <a:extLst>
                          <a:ext uri="{FF2B5EF4-FFF2-40B4-BE49-F238E27FC236}">
                            <a16:creationId xmlns:a16="http://schemas.microsoft.com/office/drawing/2014/main" id="{26D881FD-3D48-4E98-ABB7-9A0821FC4A77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96104" y="2055615"/>
                        <a:ext cx="1008000" cy="100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40" name="弧形 39">
                        <a:extLst>
                          <a:ext uri="{FF2B5EF4-FFF2-40B4-BE49-F238E27FC236}">
                            <a16:creationId xmlns:a16="http://schemas.microsoft.com/office/drawing/2014/main" id="{A047D855-E962-47ED-B3C3-55ED99467A8D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260103" y="1875615"/>
                        <a:ext cx="1368000" cy="1368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  <p:sp>
                    <p:nvSpPr>
                      <p:cNvPr id="41" name="弧形 40">
                        <a:extLst>
                          <a:ext uri="{FF2B5EF4-FFF2-40B4-BE49-F238E27FC236}">
                            <a16:creationId xmlns:a16="http://schemas.microsoft.com/office/drawing/2014/main" id="{589CAC09-ECFF-4FF1-9DD1-A1EF49F6C8A3}"/>
                          </a:ext>
                        </a:extLst>
                      </p:cNvPr>
                      <p:cNvSpPr/>
                      <p:nvPr/>
                    </p:nvSpPr>
                    <p:spPr>
                      <a:xfrm rot="2560492">
                        <a:off x="3312147" y="1749615"/>
                        <a:ext cx="1620000" cy="1620000"/>
                      </a:xfrm>
                      <a:prstGeom prst="arc">
                        <a:avLst/>
                      </a:prstGeom>
                      <a:grpFill/>
                      <a:ln w="25400" cap="flat" cmpd="sng" algn="ctr">
                        <a:solidFill>
                          <a:srgbClr val="8064A2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anchor="ctr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kumimoji="0" lang="zh-CN" altLang="en-US" b="1" kern="0" dirty="0">
                          <a:solidFill>
                            <a:prstClr val="black"/>
                          </a:solidFill>
                          <a:latin typeface="Sitka Display" panose="02000505000000020004" pitchFamily="2" charset="0"/>
                        </a:endParaRPr>
                      </a:p>
                    </p:txBody>
                  </p:sp>
                </p:grpSp>
              </p:grpSp>
              <p:cxnSp>
                <p:nvCxnSpPr>
                  <p:cNvPr id="34" name="直接连接符 198">
                    <a:extLst>
                      <a:ext uri="{FF2B5EF4-FFF2-40B4-BE49-F238E27FC236}">
                        <a16:creationId xmlns:a16="http://schemas.microsoft.com/office/drawing/2014/main" id="{4EA2D3DE-324F-4436-9F81-93A53D89EA8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4191520" y="4315173"/>
                    <a:ext cx="436715" cy="5936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B3A2C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21" name="右箭头 29">
                  <a:extLst>
                    <a:ext uri="{FF2B5EF4-FFF2-40B4-BE49-F238E27FC236}">
                      <a16:creationId xmlns:a16="http://schemas.microsoft.com/office/drawing/2014/main" id="{94D6E80F-8B22-4C00-9C23-3484E91FD211}"/>
                    </a:ext>
                  </a:extLst>
                </p:cNvPr>
                <p:cNvSpPr/>
                <p:nvPr/>
              </p:nvSpPr>
              <p:spPr>
                <a:xfrm>
                  <a:off x="5654124" y="2842296"/>
                  <a:ext cx="255446" cy="109560"/>
                </a:xfrm>
                <a:prstGeom prst="rightArrow">
                  <a:avLst/>
                </a:prstGeom>
                <a:solidFill>
                  <a:srgbClr val="8EB4E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CN" altLang="en-US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Sitka Display" panose="02000505000000020004" pitchFamily="2" charset="0"/>
                  </a:endParaRPr>
                </a:p>
              </p:txBody>
            </p:sp>
            <p:sp>
              <p:nvSpPr>
                <p:cNvPr id="22" name="右箭头 30">
                  <a:extLst>
                    <a:ext uri="{FF2B5EF4-FFF2-40B4-BE49-F238E27FC236}">
                      <a16:creationId xmlns:a16="http://schemas.microsoft.com/office/drawing/2014/main" id="{8D779110-A209-4FC3-9FC5-411AA00233F0}"/>
                    </a:ext>
                  </a:extLst>
                </p:cNvPr>
                <p:cNvSpPr/>
                <p:nvPr/>
              </p:nvSpPr>
              <p:spPr>
                <a:xfrm>
                  <a:off x="5654124" y="3186852"/>
                  <a:ext cx="255446" cy="111147"/>
                </a:xfrm>
                <a:prstGeom prst="rightArrow">
                  <a:avLst/>
                </a:prstGeom>
                <a:solidFill>
                  <a:srgbClr val="8EB4E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CN" altLang="en-US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Sitka Display" panose="02000505000000020004" pitchFamily="2" charset="0"/>
                  </a:endParaRPr>
                </a:p>
              </p:txBody>
            </p:sp>
            <p:sp>
              <p:nvSpPr>
                <p:cNvPr id="23" name="右箭头 31">
                  <a:extLst>
                    <a:ext uri="{FF2B5EF4-FFF2-40B4-BE49-F238E27FC236}">
                      <a16:creationId xmlns:a16="http://schemas.microsoft.com/office/drawing/2014/main" id="{5EC77270-EAED-4E0C-8C9F-D3405B756148}"/>
                    </a:ext>
                  </a:extLst>
                </p:cNvPr>
                <p:cNvSpPr/>
                <p:nvPr/>
              </p:nvSpPr>
              <p:spPr>
                <a:xfrm>
                  <a:off x="5657297" y="3887076"/>
                  <a:ext cx="257032" cy="109560"/>
                </a:xfrm>
                <a:prstGeom prst="rightArrow">
                  <a:avLst/>
                </a:prstGeom>
                <a:solidFill>
                  <a:srgbClr val="8EB4E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CN" altLang="en-US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Sitka Display" panose="02000505000000020004" pitchFamily="2" charset="0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B36E9D4-CB9D-45FB-8888-964500EC4F0E}"/>
                    </a:ext>
                  </a:extLst>
                </p:cNvPr>
                <p:cNvSpPr txBox="1"/>
                <p:nvPr/>
              </p:nvSpPr>
              <p:spPr>
                <a:xfrm>
                  <a:off x="5608409" y="3477421"/>
                  <a:ext cx="461409" cy="277868"/>
                </a:xfrm>
                <a:prstGeom prst="rect">
                  <a:avLst/>
                </a:prstGeom>
                <a:noFill/>
              </p:spPr>
              <p:txBody>
                <a:bodyPr vert="eaVert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zh-CN" kern="0" dirty="0">
                      <a:solidFill>
                        <a:prstClr val="black"/>
                      </a:solidFill>
                      <a:latin typeface="Sitka Display" panose="02000505000000020004" pitchFamily="2" charset="0"/>
                    </a:rPr>
                    <a:t>…</a:t>
                  </a:r>
                  <a:endParaRPr kumimoji="0" lang="zh-CN" altLang="en-US" kern="0" dirty="0">
                    <a:solidFill>
                      <a:prstClr val="black"/>
                    </a:solidFill>
                    <a:latin typeface="Sitka Display" panose="02000505000000020004" pitchFamily="2" charset="0"/>
                  </a:endParaRP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7953350-8C51-4C32-BE9A-A980CC87A1B0}"/>
                    </a:ext>
                  </a:extLst>
                </p:cNvPr>
                <p:cNvSpPr txBox="1"/>
                <p:nvPr/>
              </p:nvSpPr>
              <p:spPr>
                <a:xfrm>
                  <a:off x="6631778" y="3477421"/>
                  <a:ext cx="461409" cy="277868"/>
                </a:xfrm>
                <a:prstGeom prst="rect">
                  <a:avLst/>
                </a:prstGeom>
                <a:noFill/>
              </p:spPr>
              <p:txBody>
                <a:bodyPr vert="eaVert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zh-CN" kern="0" dirty="0">
                      <a:solidFill>
                        <a:prstClr val="black"/>
                      </a:solidFill>
                      <a:latin typeface="Sitka Display" panose="02000505000000020004" pitchFamily="2" charset="0"/>
                    </a:rPr>
                    <a:t>…</a:t>
                  </a:r>
                  <a:endParaRPr kumimoji="0" lang="zh-CN" altLang="en-US" kern="0" dirty="0">
                    <a:solidFill>
                      <a:prstClr val="black"/>
                    </a:solidFill>
                    <a:latin typeface="Sitka Display" panose="02000505000000020004" pitchFamily="2" charset="0"/>
                  </a:endParaRPr>
                </a:p>
              </p:txBody>
            </p:sp>
            <p:sp>
              <p:nvSpPr>
                <p:cNvPr id="26" name="圆角矩形 34">
                  <a:extLst>
                    <a:ext uri="{FF2B5EF4-FFF2-40B4-BE49-F238E27FC236}">
                      <a16:creationId xmlns:a16="http://schemas.microsoft.com/office/drawing/2014/main" id="{9A8AEE89-2DA3-4F7E-ACD2-CDC9540B0092}"/>
                    </a:ext>
                  </a:extLst>
                </p:cNvPr>
                <p:cNvSpPr/>
                <p:nvPr/>
              </p:nvSpPr>
              <p:spPr>
                <a:xfrm>
                  <a:off x="6387141" y="3155096"/>
                  <a:ext cx="794896" cy="228645"/>
                </a:xfrm>
                <a:prstGeom prst="roundRect">
                  <a:avLst/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zh-CN" altLang="en-US" sz="1200" b="1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+mn-ea"/>
                      <a:ea typeface="+mn-ea"/>
                    </a:rPr>
                    <a:t>射频链</a:t>
                  </a:r>
                </a:p>
              </p:txBody>
            </p:sp>
            <p:sp>
              <p:nvSpPr>
                <p:cNvPr id="27" name="圆角矩形 35">
                  <a:extLst>
                    <a:ext uri="{FF2B5EF4-FFF2-40B4-BE49-F238E27FC236}">
                      <a16:creationId xmlns:a16="http://schemas.microsoft.com/office/drawing/2014/main" id="{BBB890C9-15A2-47E5-BBD9-0A699C11E1CF}"/>
                    </a:ext>
                  </a:extLst>
                </p:cNvPr>
                <p:cNvSpPr/>
                <p:nvPr/>
              </p:nvSpPr>
              <p:spPr>
                <a:xfrm>
                  <a:off x="6379209" y="3814037"/>
                  <a:ext cx="794895" cy="228645"/>
                </a:xfrm>
                <a:prstGeom prst="roundRect">
                  <a:avLst/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zh-CN" altLang="en-US" sz="1200" b="1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+mn-ea"/>
                      <a:ea typeface="+mn-ea"/>
                    </a:rPr>
                    <a:t>射频链</a:t>
                  </a:r>
                </a:p>
              </p:txBody>
            </p:sp>
            <p:sp>
              <p:nvSpPr>
                <p:cNvPr id="28" name="右箭头 36">
                  <a:extLst>
                    <a:ext uri="{FF2B5EF4-FFF2-40B4-BE49-F238E27FC236}">
                      <a16:creationId xmlns:a16="http://schemas.microsoft.com/office/drawing/2014/main" id="{B13F356E-65A3-4C6C-8F2E-A736ECACD2DA}"/>
                    </a:ext>
                  </a:extLst>
                </p:cNvPr>
                <p:cNvSpPr/>
                <p:nvPr/>
              </p:nvSpPr>
              <p:spPr>
                <a:xfrm>
                  <a:off x="6226893" y="3218608"/>
                  <a:ext cx="168181" cy="122261"/>
                </a:xfrm>
                <a:prstGeom prst="rightArrow">
                  <a:avLst/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zh-CN" altLang="en-US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Sitka Display" panose="02000505000000020004" pitchFamily="2" charset="0"/>
                  </a:endParaRPr>
                </a:p>
              </p:txBody>
            </p:sp>
          </p:grpSp>
        </p:grpSp>
        <p:cxnSp>
          <p:nvCxnSpPr>
            <p:cNvPr id="10" name="直接连接符 188">
              <a:extLst>
                <a:ext uri="{FF2B5EF4-FFF2-40B4-BE49-F238E27FC236}">
                  <a16:creationId xmlns:a16="http://schemas.microsoft.com/office/drawing/2014/main" id="{36FF05DF-382C-4009-ABFB-CF8018B2D1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518025" y="4049713"/>
              <a:ext cx="92075" cy="0"/>
            </a:xfrm>
            <a:prstGeom prst="line">
              <a:avLst/>
            </a:prstGeom>
            <a:noFill/>
            <a:ln w="38100" algn="ctr">
              <a:solidFill>
                <a:srgbClr val="0D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188">
              <a:extLst>
                <a:ext uri="{FF2B5EF4-FFF2-40B4-BE49-F238E27FC236}">
                  <a16:creationId xmlns:a16="http://schemas.microsoft.com/office/drawing/2014/main" id="{DFD44470-7204-45BC-99DB-23BFA30D6F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75150" y="4049713"/>
              <a:ext cx="92075" cy="0"/>
            </a:xfrm>
            <a:prstGeom prst="line">
              <a:avLst/>
            </a:prstGeom>
            <a:noFill/>
            <a:ln w="38100" algn="ctr">
              <a:solidFill>
                <a:srgbClr val="0D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7" name="矩形 146">
            <a:extLst>
              <a:ext uri="{FF2B5EF4-FFF2-40B4-BE49-F238E27FC236}">
                <a16:creationId xmlns:a16="http://schemas.microsoft.com/office/drawing/2014/main" id="{4312817B-E57C-48B8-9B19-EF0FCEE84E77}"/>
              </a:ext>
            </a:extLst>
          </p:cNvPr>
          <p:cNvSpPr/>
          <p:nvPr/>
        </p:nvSpPr>
        <p:spPr bwMode="auto">
          <a:xfrm>
            <a:off x="404021" y="4127431"/>
            <a:ext cx="5190032" cy="176279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94" name="圆角矩形 112">
            <a:extLst>
              <a:ext uri="{FF2B5EF4-FFF2-40B4-BE49-F238E27FC236}">
                <a16:creationId xmlns:a16="http://schemas.microsoft.com/office/drawing/2014/main" id="{6C756CDE-DD8C-4686-AFE8-EE4CB219689D}"/>
              </a:ext>
            </a:extLst>
          </p:cNvPr>
          <p:cNvSpPr/>
          <p:nvPr/>
        </p:nvSpPr>
        <p:spPr bwMode="auto">
          <a:xfrm>
            <a:off x="2169815" y="4363005"/>
            <a:ext cx="325437" cy="1309688"/>
          </a:xfrm>
          <a:prstGeom prst="roundRect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400" kern="0" dirty="0">
                <a:solidFill>
                  <a:prstClr val="black"/>
                </a:solidFill>
                <a:latin typeface="+mn-ea"/>
                <a:ea typeface="+mn-ea"/>
              </a:rPr>
              <a:t>数字预编码</a:t>
            </a:r>
            <a:endParaRPr kumimoji="0" lang="en-US" altLang="zh-CN" sz="1400" kern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95" name="右箭头 115">
            <a:extLst>
              <a:ext uri="{FF2B5EF4-FFF2-40B4-BE49-F238E27FC236}">
                <a16:creationId xmlns:a16="http://schemas.microsoft.com/office/drawing/2014/main" id="{770D5036-EBC0-4B36-9687-3E304E788CCA}"/>
              </a:ext>
            </a:extLst>
          </p:cNvPr>
          <p:cNvSpPr/>
          <p:nvPr/>
        </p:nvSpPr>
        <p:spPr bwMode="auto">
          <a:xfrm>
            <a:off x="2501376" y="5194855"/>
            <a:ext cx="155575" cy="122238"/>
          </a:xfrm>
          <a:prstGeom prst="rightArrow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kern="0">
              <a:solidFill>
                <a:prstClr val="black">
                  <a:lumMod val="95000"/>
                  <a:lumOff val="5000"/>
                </a:prstClr>
              </a:solidFill>
              <a:latin typeface="Sitka Display" panose="02000505000000020004" pitchFamily="2" charset="0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0C743B21-CD03-4789-8E90-B651DE34D8B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20919" y="4128194"/>
            <a:ext cx="259732" cy="316298"/>
            <a:chOff x="2785956" y="1749615"/>
            <a:chExt cx="2016419" cy="2394000"/>
          </a:xfrm>
          <a:noFill/>
        </p:grpSpPr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AE0CB5AC-29DE-49C7-8B2B-5D75B22E072C}"/>
                </a:ext>
              </a:extLst>
            </p:cNvPr>
            <p:cNvCxnSpPr/>
            <p:nvPr/>
          </p:nvCxnSpPr>
          <p:spPr>
            <a:xfrm>
              <a:off x="3800103" y="2703615"/>
              <a:ext cx="0" cy="1440000"/>
            </a:xfrm>
            <a:prstGeom prst="line">
              <a:avLst/>
            </a:prstGeom>
            <a:grpFill/>
            <a:ln w="25400" cap="flat" cmpd="sng" algn="ctr">
              <a:solidFill>
                <a:srgbClr val="8064A2">
                  <a:lumMod val="60000"/>
                  <a:lumOff val="4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819B5206-CA96-4AF9-A272-F3E5B84DB31A}"/>
                </a:ext>
              </a:extLst>
            </p:cNvPr>
            <p:cNvSpPr/>
            <p:nvPr/>
          </p:nvSpPr>
          <p:spPr>
            <a:xfrm>
              <a:off x="3656103" y="2415615"/>
              <a:ext cx="288000" cy="28800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solidFill>
                <a:srgbClr val="8064A2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kern="0">
                <a:solidFill>
                  <a:prstClr val="white"/>
                </a:solidFill>
                <a:latin typeface="Sitka Display" panose="02000505000000020004" pitchFamily="2" charset="0"/>
              </a:endParaRPr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0B79D166-2B6E-44E4-ACCD-7BB8D33CC7D2}"/>
                </a:ext>
              </a:extLst>
            </p:cNvPr>
            <p:cNvGrpSpPr/>
            <p:nvPr/>
          </p:nvGrpSpPr>
          <p:grpSpPr>
            <a:xfrm>
              <a:off x="3130331" y="1763968"/>
              <a:ext cx="1672044" cy="1620000"/>
              <a:chOff x="3260103" y="1749615"/>
              <a:chExt cx="1672044" cy="1620000"/>
            </a:xfrm>
            <a:grpFill/>
          </p:grpSpPr>
          <p:sp>
            <p:nvSpPr>
              <p:cNvPr id="143" name="弧形 142">
                <a:extLst>
                  <a:ext uri="{FF2B5EF4-FFF2-40B4-BE49-F238E27FC236}">
                    <a16:creationId xmlns:a16="http://schemas.microsoft.com/office/drawing/2014/main" id="{8A74CFA3-4ECF-477A-A37C-8AF7E6B0F964}"/>
                  </a:ext>
                </a:extLst>
              </p:cNvPr>
              <p:cNvSpPr/>
              <p:nvPr/>
            </p:nvSpPr>
            <p:spPr>
              <a:xfrm rot="2560492">
                <a:off x="3296104" y="2055615"/>
                <a:ext cx="1008000" cy="100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44" name="弧形 143">
                <a:extLst>
                  <a:ext uri="{FF2B5EF4-FFF2-40B4-BE49-F238E27FC236}">
                    <a16:creationId xmlns:a16="http://schemas.microsoft.com/office/drawing/2014/main" id="{737464EF-A709-40D3-85BB-EBDAC96A3B2F}"/>
                  </a:ext>
                </a:extLst>
              </p:cNvPr>
              <p:cNvSpPr/>
              <p:nvPr/>
            </p:nvSpPr>
            <p:spPr>
              <a:xfrm rot="2560492">
                <a:off x="3260103" y="1875615"/>
                <a:ext cx="1368000" cy="136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45" name="弧形 144">
                <a:extLst>
                  <a:ext uri="{FF2B5EF4-FFF2-40B4-BE49-F238E27FC236}">
                    <a16:creationId xmlns:a16="http://schemas.microsoft.com/office/drawing/2014/main" id="{DA52F736-381B-4951-8F1C-61F3DAAB81DA}"/>
                  </a:ext>
                </a:extLst>
              </p:cNvPr>
              <p:cNvSpPr/>
              <p:nvPr/>
            </p:nvSpPr>
            <p:spPr>
              <a:xfrm rot="2560492">
                <a:off x="3312147" y="1749615"/>
                <a:ext cx="1620000" cy="1620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AD51BD61-32C9-414E-B9AD-F38C7F045CF7}"/>
                </a:ext>
              </a:extLst>
            </p:cNvPr>
            <p:cNvGrpSpPr/>
            <p:nvPr/>
          </p:nvGrpSpPr>
          <p:grpSpPr>
            <a:xfrm rot="10800000">
              <a:off x="2785956" y="1749615"/>
              <a:ext cx="1672044" cy="1620000"/>
              <a:chOff x="3260103" y="1749615"/>
              <a:chExt cx="1672044" cy="1620000"/>
            </a:xfrm>
            <a:grpFill/>
          </p:grpSpPr>
          <p:sp>
            <p:nvSpPr>
              <p:cNvPr id="140" name="弧形 139">
                <a:extLst>
                  <a:ext uri="{FF2B5EF4-FFF2-40B4-BE49-F238E27FC236}">
                    <a16:creationId xmlns:a16="http://schemas.microsoft.com/office/drawing/2014/main" id="{B9D423C1-13FB-40A0-B57A-332B27BB9C9A}"/>
                  </a:ext>
                </a:extLst>
              </p:cNvPr>
              <p:cNvSpPr/>
              <p:nvPr/>
            </p:nvSpPr>
            <p:spPr>
              <a:xfrm rot="2560492">
                <a:off x="3296104" y="2055615"/>
                <a:ext cx="1008000" cy="100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41" name="弧形 140">
                <a:extLst>
                  <a:ext uri="{FF2B5EF4-FFF2-40B4-BE49-F238E27FC236}">
                    <a16:creationId xmlns:a16="http://schemas.microsoft.com/office/drawing/2014/main" id="{67BD2426-78F7-4867-A32A-66FF7F898ED6}"/>
                  </a:ext>
                </a:extLst>
              </p:cNvPr>
              <p:cNvSpPr/>
              <p:nvPr/>
            </p:nvSpPr>
            <p:spPr>
              <a:xfrm rot="2560492">
                <a:off x="3260103" y="1875615"/>
                <a:ext cx="1368000" cy="136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42" name="弧形 141">
                <a:extLst>
                  <a:ext uri="{FF2B5EF4-FFF2-40B4-BE49-F238E27FC236}">
                    <a16:creationId xmlns:a16="http://schemas.microsoft.com/office/drawing/2014/main" id="{64307FFA-D7EF-4C2C-8B23-313D9E5E6B28}"/>
                  </a:ext>
                </a:extLst>
              </p:cNvPr>
              <p:cNvSpPr/>
              <p:nvPr/>
            </p:nvSpPr>
            <p:spPr>
              <a:xfrm rot="2560492">
                <a:off x="3312147" y="1749615"/>
                <a:ext cx="1620000" cy="1620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</p:grpSp>
      </p:grpSp>
      <p:cxnSp>
        <p:nvCxnSpPr>
          <p:cNvPr id="97" name="直接连接符 194">
            <a:extLst>
              <a:ext uri="{FF2B5EF4-FFF2-40B4-BE49-F238E27FC236}">
                <a16:creationId xmlns:a16="http://schemas.microsoft.com/office/drawing/2014/main" id="{8B3146E9-20AD-4284-BEBF-91486C1AC5D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385571" y="4433685"/>
            <a:ext cx="262568" cy="3661"/>
          </a:xfrm>
          <a:prstGeom prst="line">
            <a:avLst/>
          </a:prstGeom>
          <a:noFill/>
          <a:ln w="25400" algn="ctr">
            <a:solidFill>
              <a:srgbClr val="B3A2C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8066252-03CC-41AB-89D3-9582F9990C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23062" y="4440514"/>
            <a:ext cx="259732" cy="316298"/>
            <a:chOff x="2785956" y="1749615"/>
            <a:chExt cx="2016419" cy="2394000"/>
          </a:xfrm>
          <a:noFill/>
        </p:grpSpPr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E04C4FFA-7796-4D31-8727-4F7C012EA92B}"/>
                </a:ext>
              </a:extLst>
            </p:cNvPr>
            <p:cNvCxnSpPr/>
            <p:nvPr/>
          </p:nvCxnSpPr>
          <p:spPr>
            <a:xfrm>
              <a:off x="3800103" y="2703615"/>
              <a:ext cx="0" cy="1440000"/>
            </a:xfrm>
            <a:prstGeom prst="line">
              <a:avLst/>
            </a:prstGeom>
            <a:grpFill/>
            <a:ln w="25400" cap="flat" cmpd="sng" algn="ctr">
              <a:solidFill>
                <a:srgbClr val="8064A2">
                  <a:lumMod val="60000"/>
                  <a:lumOff val="4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25DDBB35-6C7F-40DA-9717-5E01A10B69C3}"/>
                </a:ext>
              </a:extLst>
            </p:cNvPr>
            <p:cNvSpPr/>
            <p:nvPr/>
          </p:nvSpPr>
          <p:spPr>
            <a:xfrm>
              <a:off x="3656103" y="2415615"/>
              <a:ext cx="288000" cy="28800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solidFill>
                <a:srgbClr val="8064A2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kern="0">
                <a:solidFill>
                  <a:prstClr val="white"/>
                </a:solidFill>
                <a:latin typeface="Sitka Display" panose="02000505000000020004" pitchFamily="2" charset="0"/>
              </a:endParaRPr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FF622F84-0D9D-4868-9384-CAD0DCD528EF}"/>
                </a:ext>
              </a:extLst>
            </p:cNvPr>
            <p:cNvGrpSpPr/>
            <p:nvPr/>
          </p:nvGrpSpPr>
          <p:grpSpPr>
            <a:xfrm>
              <a:off x="3130331" y="1763968"/>
              <a:ext cx="1672044" cy="1620000"/>
              <a:chOff x="3260103" y="1749615"/>
              <a:chExt cx="1672044" cy="1620000"/>
            </a:xfrm>
            <a:grpFill/>
          </p:grpSpPr>
          <p:sp>
            <p:nvSpPr>
              <p:cNvPr id="133" name="弧形 132">
                <a:extLst>
                  <a:ext uri="{FF2B5EF4-FFF2-40B4-BE49-F238E27FC236}">
                    <a16:creationId xmlns:a16="http://schemas.microsoft.com/office/drawing/2014/main" id="{2C5FAE12-59BC-40DB-994A-6B54325D0B91}"/>
                  </a:ext>
                </a:extLst>
              </p:cNvPr>
              <p:cNvSpPr/>
              <p:nvPr/>
            </p:nvSpPr>
            <p:spPr>
              <a:xfrm rot="2560492">
                <a:off x="3296104" y="2055615"/>
                <a:ext cx="1008000" cy="100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34" name="弧形 133">
                <a:extLst>
                  <a:ext uri="{FF2B5EF4-FFF2-40B4-BE49-F238E27FC236}">
                    <a16:creationId xmlns:a16="http://schemas.microsoft.com/office/drawing/2014/main" id="{8A17FDED-AAF6-4B8B-8BAB-47CA515A5707}"/>
                  </a:ext>
                </a:extLst>
              </p:cNvPr>
              <p:cNvSpPr/>
              <p:nvPr/>
            </p:nvSpPr>
            <p:spPr>
              <a:xfrm rot="2560492">
                <a:off x="3260103" y="1875615"/>
                <a:ext cx="1368000" cy="136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35" name="弧形 134">
                <a:extLst>
                  <a:ext uri="{FF2B5EF4-FFF2-40B4-BE49-F238E27FC236}">
                    <a16:creationId xmlns:a16="http://schemas.microsoft.com/office/drawing/2014/main" id="{150D9C22-9E62-4E6E-9B26-2F3CD491C50B}"/>
                  </a:ext>
                </a:extLst>
              </p:cNvPr>
              <p:cNvSpPr/>
              <p:nvPr/>
            </p:nvSpPr>
            <p:spPr>
              <a:xfrm rot="2560492">
                <a:off x="3312147" y="1749615"/>
                <a:ext cx="1620000" cy="1620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0365C26A-F790-4642-8ADB-CAC57EEE02F7}"/>
                </a:ext>
              </a:extLst>
            </p:cNvPr>
            <p:cNvGrpSpPr/>
            <p:nvPr/>
          </p:nvGrpSpPr>
          <p:grpSpPr>
            <a:xfrm rot="10800000">
              <a:off x="2785956" y="1749615"/>
              <a:ext cx="1672044" cy="1620000"/>
              <a:chOff x="3260103" y="1749615"/>
              <a:chExt cx="1672044" cy="1620000"/>
            </a:xfrm>
            <a:grpFill/>
          </p:grpSpPr>
          <p:sp>
            <p:nvSpPr>
              <p:cNvPr id="130" name="弧形 129">
                <a:extLst>
                  <a:ext uri="{FF2B5EF4-FFF2-40B4-BE49-F238E27FC236}">
                    <a16:creationId xmlns:a16="http://schemas.microsoft.com/office/drawing/2014/main" id="{480171EF-D6A8-4C0E-B881-04477A6A5404}"/>
                  </a:ext>
                </a:extLst>
              </p:cNvPr>
              <p:cNvSpPr/>
              <p:nvPr/>
            </p:nvSpPr>
            <p:spPr>
              <a:xfrm rot="2560492">
                <a:off x="3296104" y="2055615"/>
                <a:ext cx="1008000" cy="100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31" name="弧形 130">
                <a:extLst>
                  <a:ext uri="{FF2B5EF4-FFF2-40B4-BE49-F238E27FC236}">
                    <a16:creationId xmlns:a16="http://schemas.microsoft.com/office/drawing/2014/main" id="{90031160-2B3F-46F8-AD47-6F9A9ECA0756}"/>
                  </a:ext>
                </a:extLst>
              </p:cNvPr>
              <p:cNvSpPr/>
              <p:nvPr/>
            </p:nvSpPr>
            <p:spPr>
              <a:xfrm rot="2560492">
                <a:off x="3260103" y="1875615"/>
                <a:ext cx="1368000" cy="136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32" name="弧形 131">
                <a:extLst>
                  <a:ext uri="{FF2B5EF4-FFF2-40B4-BE49-F238E27FC236}">
                    <a16:creationId xmlns:a16="http://schemas.microsoft.com/office/drawing/2014/main" id="{95117A8E-6B5F-47AB-90DD-396653A1AD3C}"/>
                  </a:ext>
                </a:extLst>
              </p:cNvPr>
              <p:cNvSpPr/>
              <p:nvPr/>
            </p:nvSpPr>
            <p:spPr>
              <a:xfrm rot="2560492">
                <a:off x="3312147" y="1749615"/>
                <a:ext cx="1620000" cy="1620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</p:grpSp>
      </p:grpSp>
      <p:cxnSp>
        <p:nvCxnSpPr>
          <p:cNvPr id="99" name="直接连接符 196">
            <a:extLst>
              <a:ext uri="{FF2B5EF4-FFF2-40B4-BE49-F238E27FC236}">
                <a16:creationId xmlns:a16="http://schemas.microsoft.com/office/drawing/2014/main" id="{077A1EAB-BBB7-4EF1-A1B5-B008032608D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393854" y="4745832"/>
            <a:ext cx="262567" cy="3661"/>
          </a:xfrm>
          <a:prstGeom prst="line">
            <a:avLst/>
          </a:prstGeom>
          <a:noFill/>
          <a:ln w="25400" algn="ctr">
            <a:solidFill>
              <a:srgbClr val="B3A2C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EDE3E02-4CC2-4775-84DA-C2007191D41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10333" y="5260088"/>
            <a:ext cx="259732" cy="316298"/>
            <a:chOff x="2785956" y="1749615"/>
            <a:chExt cx="2016419" cy="2394000"/>
          </a:xfrm>
          <a:noFill/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E6219C2E-6809-4C23-892C-4434861C2910}"/>
                </a:ext>
              </a:extLst>
            </p:cNvPr>
            <p:cNvCxnSpPr/>
            <p:nvPr/>
          </p:nvCxnSpPr>
          <p:spPr>
            <a:xfrm>
              <a:off x="3800103" y="2703615"/>
              <a:ext cx="0" cy="1440000"/>
            </a:xfrm>
            <a:prstGeom prst="line">
              <a:avLst/>
            </a:prstGeom>
            <a:grpFill/>
            <a:ln w="25400" cap="flat" cmpd="sng" algn="ctr">
              <a:solidFill>
                <a:srgbClr val="8064A2">
                  <a:lumMod val="60000"/>
                  <a:lumOff val="4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7D3EE617-492E-45BE-981F-C8C8C9463B2A}"/>
                </a:ext>
              </a:extLst>
            </p:cNvPr>
            <p:cNvSpPr/>
            <p:nvPr/>
          </p:nvSpPr>
          <p:spPr>
            <a:xfrm>
              <a:off x="3656103" y="2415615"/>
              <a:ext cx="288000" cy="28800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solidFill>
                <a:srgbClr val="8064A2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kern="0">
                <a:solidFill>
                  <a:prstClr val="white"/>
                </a:solidFill>
                <a:latin typeface="Sitka Display" panose="02000505000000020004" pitchFamily="2" charset="0"/>
              </a:endParaRPr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FAAB05FA-50B8-48D6-B420-2C9CEFBC5DD4}"/>
                </a:ext>
              </a:extLst>
            </p:cNvPr>
            <p:cNvGrpSpPr/>
            <p:nvPr/>
          </p:nvGrpSpPr>
          <p:grpSpPr>
            <a:xfrm>
              <a:off x="3130331" y="1763968"/>
              <a:ext cx="1672044" cy="1620000"/>
              <a:chOff x="3260103" y="1749615"/>
              <a:chExt cx="1672044" cy="1620000"/>
            </a:xfrm>
            <a:grpFill/>
          </p:grpSpPr>
          <p:sp>
            <p:nvSpPr>
              <p:cNvPr id="123" name="弧形 122">
                <a:extLst>
                  <a:ext uri="{FF2B5EF4-FFF2-40B4-BE49-F238E27FC236}">
                    <a16:creationId xmlns:a16="http://schemas.microsoft.com/office/drawing/2014/main" id="{F84FA94A-D072-44BA-AC32-58C7CE8149AE}"/>
                  </a:ext>
                </a:extLst>
              </p:cNvPr>
              <p:cNvSpPr/>
              <p:nvPr/>
            </p:nvSpPr>
            <p:spPr>
              <a:xfrm rot="2560492">
                <a:off x="3296104" y="2055615"/>
                <a:ext cx="1008000" cy="100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24" name="弧形 123">
                <a:extLst>
                  <a:ext uri="{FF2B5EF4-FFF2-40B4-BE49-F238E27FC236}">
                    <a16:creationId xmlns:a16="http://schemas.microsoft.com/office/drawing/2014/main" id="{DD6B1989-0809-4B9C-8B17-EBB086D9A80B}"/>
                  </a:ext>
                </a:extLst>
              </p:cNvPr>
              <p:cNvSpPr/>
              <p:nvPr/>
            </p:nvSpPr>
            <p:spPr>
              <a:xfrm rot="2560492">
                <a:off x="3260103" y="1875615"/>
                <a:ext cx="1368000" cy="136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25" name="弧形 124">
                <a:extLst>
                  <a:ext uri="{FF2B5EF4-FFF2-40B4-BE49-F238E27FC236}">
                    <a16:creationId xmlns:a16="http://schemas.microsoft.com/office/drawing/2014/main" id="{D4CD03EB-D00A-488E-8586-5D3970D05485}"/>
                  </a:ext>
                </a:extLst>
              </p:cNvPr>
              <p:cNvSpPr/>
              <p:nvPr/>
            </p:nvSpPr>
            <p:spPr>
              <a:xfrm rot="2560492">
                <a:off x="3312147" y="1749615"/>
                <a:ext cx="1620000" cy="1620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DE29C7C4-842E-413B-90E6-628B19FE4DCE}"/>
                </a:ext>
              </a:extLst>
            </p:cNvPr>
            <p:cNvGrpSpPr/>
            <p:nvPr/>
          </p:nvGrpSpPr>
          <p:grpSpPr>
            <a:xfrm rot="10800000">
              <a:off x="2785956" y="1749615"/>
              <a:ext cx="1672044" cy="1620000"/>
              <a:chOff x="3260103" y="1749615"/>
              <a:chExt cx="1672044" cy="1620000"/>
            </a:xfrm>
            <a:grpFill/>
          </p:grpSpPr>
          <p:sp>
            <p:nvSpPr>
              <p:cNvPr id="120" name="弧形 119">
                <a:extLst>
                  <a:ext uri="{FF2B5EF4-FFF2-40B4-BE49-F238E27FC236}">
                    <a16:creationId xmlns:a16="http://schemas.microsoft.com/office/drawing/2014/main" id="{589C0959-60CD-4059-AA33-7847E17194A3}"/>
                  </a:ext>
                </a:extLst>
              </p:cNvPr>
              <p:cNvSpPr/>
              <p:nvPr/>
            </p:nvSpPr>
            <p:spPr>
              <a:xfrm rot="2560492">
                <a:off x="3296104" y="2055615"/>
                <a:ext cx="1008000" cy="100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21" name="弧形 120">
                <a:extLst>
                  <a:ext uri="{FF2B5EF4-FFF2-40B4-BE49-F238E27FC236}">
                    <a16:creationId xmlns:a16="http://schemas.microsoft.com/office/drawing/2014/main" id="{54DE5981-37C8-4470-BFEA-499DE1796877}"/>
                  </a:ext>
                </a:extLst>
              </p:cNvPr>
              <p:cNvSpPr/>
              <p:nvPr/>
            </p:nvSpPr>
            <p:spPr>
              <a:xfrm rot="2560492">
                <a:off x="3260103" y="1875615"/>
                <a:ext cx="1368000" cy="1368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  <p:sp>
            <p:nvSpPr>
              <p:cNvPr id="122" name="弧形 121">
                <a:extLst>
                  <a:ext uri="{FF2B5EF4-FFF2-40B4-BE49-F238E27FC236}">
                    <a16:creationId xmlns:a16="http://schemas.microsoft.com/office/drawing/2014/main" id="{294C6866-F126-4AC6-AC98-E09820E91C73}"/>
                  </a:ext>
                </a:extLst>
              </p:cNvPr>
              <p:cNvSpPr/>
              <p:nvPr/>
            </p:nvSpPr>
            <p:spPr>
              <a:xfrm rot="2560492">
                <a:off x="3312147" y="1749615"/>
                <a:ext cx="1620000" cy="1620000"/>
              </a:xfrm>
              <a:prstGeom prst="arc">
                <a:avLst/>
              </a:prstGeom>
              <a:grpFill/>
              <a:ln w="25400" cap="flat" cmpd="sng" algn="ctr">
                <a:solidFill>
                  <a:srgbClr val="8064A2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b="1" kern="0" dirty="0">
                  <a:solidFill>
                    <a:prstClr val="black"/>
                  </a:solidFill>
                  <a:latin typeface="Sitka Display" panose="02000505000000020004" pitchFamily="2" charset="0"/>
                </a:endParaRPr>
              </a:p>
            </p:txBody>
          </p:sp>
        </p:grpSp>
      </p:grpSp>
      <p:cxnSp>
        <p:nvCxnSpPr>
          <p:cNvPr id="101" name="直接连接符 198">
            <a:extLst>
              <a:ext uri="{FF2B5EF4-FFF2-40B4-BE49-F238E27FC236}">
                <a16:creationId xmlns:a16="http://schemas.microsoft.com/office/drawing/2014/main" id="{FF60A0EF-3B7C-4EBB-A55D-7B8371BA286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381124" y="5569638"/>
            <a:ext cx="262567" cy="3661"/>
          </a:xfrm>
          <a:prstGeom prst="line">
            <a:avLst/>
          </a:prstGeom>
          <a:noFill/>
          <a:ln w="25400" algn="ctr">
            <a:solidFill>
              <a:srgbClr val="B3A2C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右箭头 117">
            <a:extLst>
              <a:ext uri="{FF2B5EF4-FFF2-40B4-BE49-F238E27FC236}">
                <a16:creationId xmlns:a16="http://schemas.microsoft.com/office/drawing/2014/main" id="{02A14675-A8B5-4145-B1CA-9D299640E71D}"/>
              </a:ext>
            </a:extLst>
          </p:cNvPr>
          <p:cNvSpPr/>
          <p:nvPr/>
        </p:nvSpPr>
        <p:spPr bwMode="auto">
          <a:xfrm>
            <a:off x="1918990" y="4420155"/>
            <a:ext cx="255587" cy="109538"/>
          </a:xfrm>
          <a:prstGeom prst="rightArrow">
            <a:avLst/>
          </a:prstGeom>
          <a:solidFill>
            <a:srgbClr val="8EB4E3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kern="0">
              <a:solidFill>
                <a:prstClr val="black">
                  <a:lumMod val="95000"/>
                  <a:lumOff val="5000"/>
                </a:prstClr>
              </a:solidFill>
              <a:latin typeface="Sitka Display" panose="02000505000000020004" pitchFamily="2" charset="0"/>
            </a:endParaRPr>
          </a:p>
        </p:txBody>
      </p:sp>
      <p:sp>
        <p:nvSpPr>
          <p:cNvPr id="103" name="右箭头 118">
            <a:extLst>
              <a:ext uri="{FF2B5EF4-FFF2-40B4-BE49-F238E27FC236}">
                <a16:creationId xmlns:a16="http://schemas.microsoft.com/office/drawing/2014/main" id="{BA46C86B-77A4-48E0-8E8A-0C38B19FBA91}"/>
              </a:ext>
            </a:extLst>
          </p:cNvPr>
          <p:cNvSpPr/>
          <p:nvPr/>
        </p:nvSpPr>
        <p:spPr bwMode="auto">
          <a:xfrm>
            <a:off x="1918990" y="4764643"/>
            <a:ext cx="255587" cy="111125"/>
          </a:xfrm>
          <a:prstGeom prst="rightArrow">
            <a:avLst/>
          </a:prstGeom>
          <a:solidFill>
            <a:srgbClr val="8EB4E3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kern="0">
              <a:solidFill>
                <a:prstClr val="black">
                  <a:lumMod val="95000"/>
                  <a:lumOff val="5000"/>
                </a:prstClr>
              </a:solidFill>
              <a:latin typeface="Sitka Display" panose="02000505000000020004" pitchFamily="2" charset="0"/>
            </a:endParaRPr>
          </a:p>
        </p:txBody>
      </p:sp>
      <p:sp>
        <p:nvSpPr>
          <p:cNvPr id="104" name="右箭头 119">
            <a:extLst>
              <a:ext uri="{FF2B5EF4-FFF2-40B4-BE49-F238E27FC236}">
                <a16:creationId xmlns:a16="http://schemas.microsoft.com/office/drawing/2014/main" id="{6CAFC4C2-3742-41AA-B6C5-FCE842EC8CA0}"/>
              </a:ext>
            </a:extLst>
          </p:cNvPr>
          <p:cNvSpPr/>
          <p:nvPr/>
        </p:nvSpPr>
        <p:spPr bwMode="auto">
          <a:xfrm>
            <a:off x="1922165" y="5464731"/>
            <a:ext cx="257175" cy="109538"/>
          </a:xfrm>
          <a:prstGeom prst="rightArrow">
            <a:avLst/>
          </a:prstGeom>
          <a:solidFill>
            <a:srgbClr val="8EB4E3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kern="0">
              <a:solidFill>
                <a:prstClr val="black">
                  <a:lumMod val="95000"/>
                  <a:lumOff val="5000"/>
                </a:prstClr>
              </a:solidFill>
              <a:latin typeface="Sitka Display" panose="02000505000000020004" pitchFamily="2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FF34D6B6-7459-4331-AA30-C2F0C53DEED6}"/>
              </a:ext>
            </a:extLst>
          </p:cNvPr>
          <p:cNvSpPr txBox="1"/>
          <p:nvPr/>
        </p:nvSpPr>
        <p:spPr bwMode="auto">
          <a:xfrm>
            <a:off x="1873250" y="5055155"/>
            <a:ext cx="461665" cy="277813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kern="0" dirty="0">
                <a:solidFill>
                  <a:prstClr val="black"/>
                </a:solidFill>
                <a:latin typeface="Sitka Display" panose="02000505000000020004" pitchFamily="2" charset="0"/>
              </a:rPr>
              <a:t>…</a:t>
            </a:r>
            <a:endParaRPr kumimoji="0" lang="zh-CN" altLang="en-US" kern="0" dirty="0">
              <a:solidFill>
                <a:prstClr val="black"/>
              </a:solidFill>
              <a:latin typeface="Sitka Display" panose="02000505000000020004" pitchFamily="2" charset="0"/>
            </a:endParaRPr>
          </a:p>
        </p:txBody>
      </p:sp>
      <p:sp>
        <p:nvSpPr>
          <p:cNvPr id="106" name="圆角矩形 122">
            <a:extLst>
              <a:ext uri="{FF2B5EF4-FFF2-40B4-BE49-F238E27FC236}">
                <a16:creationId xmlns:a16="http://schemas.microsoft.com/office/drawing/2014/main" id="{10B1AB98-6C0A-47F3-826C-803737298954}"/>
              </a:ext>
            </a:extLst>
          </p:cNvPr>
          <p:cNvSpPr/>
          <p:nvPr/>
        </p:nvSpPr>
        <p:spPr bwMode="auto">
          <a:xfrm>
            <a:off x="2647652" y="4601131"/>
            <a:ext cx="795338" cy="228600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2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+mn-ea"/>
                <a:ea typeface="+mn-ea"/>
              </a:rPr>
              <a:t>射频链</a:t>
            </a:r>
          </a:p>
        </p:txBody>
      </p:sp>
      <p:sp>
        <p:nvSpPr>
          <p:cNvPr id="107" name="圆角矩形 123">
            <a:extLst>
              <a:ext uri="{FF2B5EF4-FFF2-40B4-BE49-F238E27FC236}">
                <a16:creationId xmlns:a16="http://schemas.microsoft.com/office/drawing/2014/main" id="{6E99D55A-BE3F-456D-A1B8-1DE3C8426AAF}"/>
              </a:ext>
            </a:extLst>
          </p:cNvPr>
          <p:cNvSpPr/>
          <p:nvPr/>
        </p:nvSpPr>
        <p:spPr bwMode="auto">
          <a:xfrm>
            <a:off x="2633365" y="5144055"/>
            <a:ext cx="803275" cy="227013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2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+mn-ea"/>
                <a:ea typeface="+mn-ea"/>
              </a:rPr>
              <a:t>射频链</a:t>
            </a:r>
          </a:p>
        </p:txBody>
      </p:sp>
      <p:sp>
        <p:nvSpPr>
          <p:cNvPr id="108" name="右箭头 124">
            <a:extLst>
              <a:ext uri="{FF2B5EF4-FFF2-40B4-BE49-F238E27FC236}">
                <a16:creationId xmlns:a16="http://schemas.microsoft.com/office/drawing/2014/main" id="{DEFDA6F4-8AD8-4AA2-B1CB-7F2365BE99F5}"/>
              </a:ext>
            </a:extLst>
          </p:cNvPr>
          <p:cNvSpPr/>
          <p:nvPr/>
        </p:nvSpPr>
        <p:spPr bwMode="auto">
          <a:xfrm>
            <a:off x="2504551" y="4661455"/>
            <a:ext cx="161925" cy="122238"/>
          </a:xfrm>
          <a:prstGeom prst="rightArrow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kern="0">
              <a:solidFill>
                <a:prstClr val="black">
                  <a:lumMod val="95000"/>
                  <a:lumOff val="5000"/>
                </a:prstClr>
              </a:solidFill>
              <a:latin typeface="Sitka Display" panose="02000505000000020004" pitchFamily="2" charset="0"/>
            </a:endParaRPr>
          </a:p>
        </p:txBody>
      </p:sp>
      <p:sp>
        <p:nvSpPr>
          <p:cNvPr id="109" name="右箭头 222">
            <a:extLst>
              <a:ext uri="{FF2B5EF4-FFF2-40B4-BE49-F238E27FC236}">
                <a16:creationId xmlns:a16="http://schemas.microsoft.com/office/drawing/2014/main" id="{41A9BADC-7232-4513-9D65-1B3C6A409FD5}"/>
              </a:ext>
            </a:extLst>
          </p:cNvPr>
          <p:cNvSpPr/>
          <p:nvPr/>
        </p:nvSpPr>
        <p:spPr bwMode="auto">
          <a:xfrm>
            <a:off x="3439815" y="5194855"/>
            <a:ext cx="155575" cy="122238"/>
          </a:xfrm>
          <a:prstGeom prst="rightArrow">
            <a:avLst/>
          </a:prstGeom>
          <a:solidFill>
            <a:srgbClr val="FFCC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kern="0">
              <a:solidFill>
                <a:prstClr val="black">
                  <a:lumMod val="95000"/>
                  <a:lumOff val="5000"/>
                </a:prstClr>
              </a:solidFill>
              <a:latin typeface="Sitka Display" panose="02000505000000020004" pitchFamily="2" charset="0"/>
            </a:endParaRPr>
          </a:p>
        </p:txBody>
      </p:sp>
      <p:sp>
        <p:nvSpPr>
          <p:cNvPr id="110" name="右箭头 223">
            <a:extLst>
              <a:ext uri="{FF2B5EF4-FFF2-40B4-BE49-F238E27FC236}">
                <a16:creationId xmlns:a16="http://schemas.microsoft.com/office/drawing/2014/main" id="{3D32A132-B217-4536-8BDC-DAA1ED3EC222}"/>
              </a:ext>
            </a:extLst>
          </p:cNvPr>
          <p:cNvSpPr/>
          <p:nvPr/>
        </p:nvSpPr>
        <p:spPr bwMode="auto">
          <a:xfrm>
            <a:off x="3442990" y="4661455"/>
            <a:ext cx="155575" cy="122238"/>
          </a:xfrm>
          <a:prstGeom prst="rightArrow">
            <a:avLst/>
          </a:prstGeom>
          <a:solidFill>
            <a:srgbClr val="FFCC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kern="0">
              <a:solidFill>
                <a:prstClr val="black">
                  <a:lumMod val="95000"/>
                  <a:lumOff val="5000"/>
                </a:prstClr>
              </a:solidFill>
              <a:latin typeface="Sitka Display" panose="02000505000000020004" pitchFamily="2" charset="0"/>
            </a:endParaRPr>
          </a:p>
        </p:txBody>
      </p:sp>
      <p:pic>
        <p:nvPicPr>
          <p:cNvPr id="113" name="图片 17">
            <a:extLst>
              <a:ext uri="{FF2B5EF4-FFF2-40B4-BE49-F238E27FC236}">
                <a16:creationId xmlns:a16="http://schemas.microsoft.com/office/drawing/2014/main" id="{8B8E0F8C-D7ED-4BAB-BE2F-51DE8C5591F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" b="-2"/>
          <a:stretch>
            <a:fillRect/>
          </a:stretch>
        </p:blipFill>
        <p:spPr bwMode="auto">
          <a:xfrm>
            <a:off x="3622925" y="4348049"/>
            <a:ext cx="791781" cy="1324443"/>
          </a:xfrm>
          <a:prstGeom prst="rect">
            <a:avLst/>
          </a:prstGeom>
          <a:noFill/>
          <a:ln w="444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圆角矩形 224">
            <a:extLst>
              <a:ext uri="{FF2B5EF4-FFF2-40B4-BE49-F238E27FC236}">
                <a16:creationId xmlns:a16="http://schemas.microsoft.com/office/drawing/2014/main" id="{5F9491BD-D1BD-43F2-8CBC-FEFDBF713F9D}"/>
              </a:ext>
            </a:extLst>
          </p:cNvPr>
          <p:cNvSpPr/>
          <p:nvPr/>
        </p:nvSpPr>
        <p:spPr bwMode="auto">
          <a:xfrm>
            <a:off x="4116090" y="4388405"/>
            <a:ext cx="293687" cy="1309688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400" b="1" kern="0" dirty="0">
                <a:solidFill>
                  <a:prstClr val="black"/>
                </a:solidFill>
                <a:latin typeface="+mn-ea"/>
                <a:ea typeface="+mn-ea"/>
              </a:rPr>
              <a:t>模拟预编码</a:t>
            </a:r>
            <a:endParaRPr kumimoji="0" lang="en-US" altLang="zh-CN" sz="1400" b="1" kern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15" name="下箭头 227">
            <a:extLst>
              <a:ext uri="{FF2B5EF4-FFF2-40B4-BE49-F238E27FC236}">
                <a16:creationId xmlns:a16="http://schemas.microsoft.com/office/drawing/2014/main" id="{A2D79DF6-1D3B-4CFB-AF85-0D68444C889B}"/>
              </a:ext>
            </a:extLst>
          </p:cNvPr>
          <p:cNvSpPr/>
          <p:nvPr/>
        </p:nvSpPr>
        <p:spPr bwMode="auto">
          <a:xfrm rot="20364640">
            <a:off x="3190124" y="3454983"/>
            <a:ext cx="384175" cy="851383"/>
          </a:xfrm>
          <a:prstGeom prst="downArrow">
            <a:avLst>
              <a:gd name="adj1" fmla="val 50000"/>
              <a:gd name="adj2" fmla="val 55014"/>
            </a:avLst>
          </a:prstGeom>
          <a:gradFill>
            <a:gsLst>
              <a:gs pos="49000">
                <a:srgbClr val="3399FF"/>
              </a:gs>
              <a:gs pos="100000">
                <a:srgbClr val="3399FF"/>
              </a:gs>
              <a:gs pos="0">
                <a:sysClr val="window" lastClr="FFFFFF"/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23E768E-86B0-48E3-96E2-20D011156E5C}"/>
              </a:ext>
            </a:extLst>
          </p:cNvPr>
          <p:cNvGrpSpPr/>
          <p:nvPr/>
        </p:nvGrpSpPr>
        <p:grpSpPr>
          <a:xfrm>
            <a:off x="2706390" y="2700893"/>
            <a:ext cx="600075" cy="712787"/>
            <a:chOff x="3189288" y="3576638"/>
            <a:chExt cx="600075" cy="712787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BF1D137-F493-482E-8815-B64DA98F7B11}"/>
                </a:ext>
              </a:extLst>
            </p:cNvPr>
            <p:cNvCxnSpPr/>
            <p:nvPr/>
          </p:nvCxnSpPr>
          <p:spPr bwMode="auto">
            <a:xfrm>
              <a:off x="3189288" y="3576638"/>
              <a:ext cx="600075" cy="711200"/>
            </a:xfrm>
            <a:prstGeom prst="line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78DFA000-36C2-4693-85FD-FECA9C56C550}"/>
                </a:ext>
              </a:extLst>
            </p:cNvPr>
            <p:cNvCxnSpPr/>
            <p:nvPr/>
          </p:nvCxnSpPr>
          <p:spPr bwMode="auto">
            <a:xfrm flipH="1">
              <a:off x="3206750" y="3576638"/>
              <a:ext cx="577850" cy="712787"/>
            </a:xfrm>
            <a:prstGeom prst="line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59" name="文本框 158">
            <a:extLst>
              <a:ext uri="{FF2B5EF4-FFF2-40B4-BE49-F238E27FC236}">
                <a16:creationId xmlns:a16="http://schemas.microsoft.com/office/drawing/2014/main" id="{C1496C8D-E353-47D7-8C7D-41768402816A}"/>
              </a:ext>
            </a:extLst>
          </p:cNvPr>
          <p:cNvSpPr txBox="1"/>
          <p:nvPr/>
        </p:nvSpPr>
        <p:spPr bwMode="auto">
          <a:xfrm>
            <a:off x="5584757" y="2338910"/>
            <a:ext cx="387328" cy="1625599"/>
          </a:xfrm>
          <a:prstGeom prst="rect">
            <a:avLst/>
          </a:prstGeom>
          <a:solidFill>
            <a:srgbClr val="053B5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FFFF00"/>
                </a:solidFill>
                <a:latin typeface="Arial" panose="020B0604020202020204"/>
                <a:ea typeface="微软雅黑" panose="020B0503020204020204" pitchFamily="34" charset="-122"/>
              </a:rPr>
              <a:t>经典全数字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4F67F71-DF85-4342-86E2-277C9A649D67}"/>
              </a:ext>
            </a:extLst>
          </p:cNvPr>
          <p:cNvSpPr txBox="1"/>
          <p:nvPr/>
        </p:nvSpPr>
        <p:spPr bwMode="auto">
          <a:xfrm>
            <a:off x="5593951" y="4117781"/>
            <a:ext cx="377181" cy="1781597"/>
          </a:xfrm>
          <a:prstGeom prst="rect">
            <a:avLst/>
          </a:prstGeom>
          <a:solidFill>
            <a:srgbClr val="053B5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FFFF00"/>
                </a:solidFill>
                <a:latin typeface="Arial" panose="020B0604020202020204"/>
                <a:ea typeface="微软雅黑" panose="020B0503020204020204" pitchFamily="34" charset="-122"/>
              </a:rPr>
              <a:t>新数模混合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B1A766A7-0CEA-4646-9CDF-18F505BD0FFF}"/>
              </a:ext>
            </a:extLst>
          </p:cNvPr>
          <p:cNvSpPr txBox="1"/>
          <p:nvPr/>
        </p:nvSpPr>
        <p:spPr bwMode="auto">
          <a:xfrm>
            <a:off x="407368" y="6075244"/>
            <a:ext cx="11233248" cy="628633"/>
          </a:xfrm>
          <a:prstGeom prst="rect">
            <a:avLst/>
          </a:prstGeom>
          <a:solidFill>
            <a:srgbClr val="FFFFFF"/>
          </a:solidFill>
          <a:ln w="9525">
            <a:solidFill>
              <a:srgbClr val="C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lvl="0" algn="ctr">
              <a:lnSpc>
                <a:spcPct val="125000"/>
              </a:lnSpc>
              <a:defRPr sz="2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在保障一致性能的前提下，大规模天线通信所需射频链功耗可降低至 </a:t>
            </a:r>
            <a:r>
              <a:rPr lang="en-US" altLang="zh-CN" dirty="0"/>
              <a:t>90% </a:t>
            </a:r>
            <a:r>
              <a:rPr lang="zh-CN" altLang="en-US" dirty="0"/>
              <a:t>以上</a:t>
            </a: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FEBBF6EE-4714-4D40-88B6-C86B6858308D}"/>
              </a:ext>
            </a:extLst>
          </p:cNvPr>
          <p:cNvSpPr/>
          <p:nvPr/>
        </p:nvSpPr>
        <p:spPr>
          <a:xfrm>
            <a:off x="2303541" y="5583607"/>
            <a:ext cx="1447425" cy="307777"/>
          </a:xfrm>
          <a:prstGeom prst="rect">
            <a:avLst/>
          </a:prstGeom>
        </p:spPr>
        <p:txBody>
          <a:bodyPr wrap="square" anchor="ctr" anchorCtr="1">
            <a:spAutoFit/>
          </a:bodyPr>
          <a:lstStyle/>
          <a:p>
            <a:r>
              <a:rPr lang="en-US" altLang="zh-CN" sz="1400" b="1" i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14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个射频链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627F7DCA-1895-471F-9ABA-D4D7F15F66B3}"/>
              </a:ext>
            </a:extLst>
          </p:cNvPr>
          <p:cNvSpPr/>
          <p:nvPr/>
        </p:nvSpPr>
        <p:spPr>
          <a:xfrm>
            <a:off x="4338237" y="5592007"/>
            <a:ext cx="915768" cy="307777"/>
          </a:xfrm>
          <a:prstGeom prst="rect">
            <a:avLst/>
          </a:prstGeom>
        </p:spPr>
        <p:txBody>
          <a:bodyPr wrap="square" anchor="ctr" anchorCtr="1">
            <a:spAutoFit/>
          </a:bodyPr>
          <a:lstStyle/>
          <a:p>
            <a:r>
              <a:rPr lang="en-US" altLang="zh-CN" sz="1400" b="1" i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14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个天线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8" name="图片 167">
            <a:extLst>
              <a:ext uri="{FF2B5EF4-FFF2-40B4-BE49-F238E27FC236}">
                <a16:creationId xmlns:a16="http://schemas.microsoft.com/office/drawing/2014/main" id="{E4717C72-C371-4A7C-ADD1-3007D7AFA2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63" b="1"/>
          <a:stretch/>
        </p:blipFill>
        <p:spPr>
          <a:xfrm>
            <a:off x="542326" y="4711627"/>
            <a:ext cx="1328399" cy="492727"/>
          </a:xfrm>
          <a:prstGeom prst="rect">
            <a:avLst/>
          </a:prstGeom>
        </p:spPr>
      </p:pic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4CA43EA5-377B-4EEC-BD99-237CFB8A805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51674" y="5213781"/>
            <a:ext cx="1642704" cy="519476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stealth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56F4F155-8236-4EAB-96BC-8AB69B0D336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737361" y="5086811"/>
            <a:ext cx="2615831" cy="680423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stealth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330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179E2C5-6830-4616-99AA-5D48155D10E2}"/>
              </a:ext>
            </a:extLst>
          </p:cNvPr>
          <p:cNvGrpSpPr/>
          <p:nvPr/>
        </p:nvGrpSpPr>
        <p:grpSpPr>
          <a:xfrm>
            <a:off x="8788096" y="3094979"/>
            <a:ext cx="3043024" cy="3545715"/>
            <a:chOff x="8713078" y="2830470"/>
            <a:chExt cx="3043024" cy="3866857"/>
          </a:xfrm>
        </p:grpSpPr>
        <p:pic>
          <p:nvPicPr>
            <p:cNvPr id="30" name="图片 7">
              <a:extLst>
                <a:ext uri="{FF2B5EF4-FFF2-40B4-BE49-F238E27FC236}">
                  <a16:creationId xmlns:a16="http://schemas.microsoft.com/office/drawing/2014/main" id="{7B36D486-DF40-447F-9A4B-947EDF66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270795" y="5695513"/>
              <a:ext cx="1485306" cy="1001814"/>
            </a:xfrm>
            <a:prstGeom prst="rect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4E9EB3E-19D4-4D1C-AB41-6A852F182E7F}"/>
                </a:ext>
              </a:extLst>
            </p:cNvPr>
            <p:cNvGrpSpPr/>
            <p:nvPr/>
          </p:nvGrpSpPr>
          <p:grpSpPr>
            <a:xfrm>
              <a:off x="8713078" y="2830470"/>
              <a:ext cx="3043024" cy="1747838"/>
              <a:chOff x="4340873" y="3979197"/>
              <a:chExt cx="4480203" cy="2573319"/>
            </a:xfrm>
            <a:effectLst/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0162AD46-3D8C-4157-B2F5-26D132A58F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0789" b="18220"/>
              <a:stretch/>
            </p:blipFill>
            <p:spPr>
              <a:xfrm>
                <a:off x="4340873" y="3979197"/>
                <a:ext cx="4480203" cy="2573319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5" name="Picture 34">
                <a:extLst>
                  <a:ext uri="{FF2B5EF4-FFF2-40B4-BE49-F238E27FC236}">
                    <a16:creationId xmlns:a16="http://schemas.microsoft.com/office/drawing/2014/main" id="{FFD5A761-6914-445E-BC89-B6BDF7640F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/>
              <a:stretch/>
            </p:blipFill>
            <p:spPr bwMode="auto">
              <a:xfrm>
                <a:off x="7288176" y="5482006"/>
                <a:ext cx="1522226" cy="1057747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accent2">
                    <a:lumMod val="20000"/>
                    <a:lumOff val="80000"/>
                  </a:schemeClr>
                </a:solidFill>
                <a:miter lim="800000"/>
                <a:headEnd/>
                <a:tailEnd/>
              </a:ln>
              <a:effectLst/>
            </p:spPr>
          </p:pic>
        </p:grp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1EFDAD1-6D24-409D-9E00-BE7A8EE76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3078" y="4636211"/>
              <a:ext cx="1515694" cy="100181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7B3AAB9-FB9B-4819-95B8-07483C5E3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40407" y="4634148"/>
              <a:ext cx="1515694" cy="1003878"/>
            </a:xfrm>
            <a:prstGeom prst="rect">
              <a:avLst/>
            </a:prstGeom>
            <a:ln w="3175">
              <a:solidFill>
                <a:schemeClr val="accent6"/>
              </a:solidFill>
            </a:ln>
          </p:spPr>
        </p:pic>
        <p:pic>
          <p:nvPicPr>
            <p:cNvPr id="31" name="图片 8">
              <a:extLst>
                <a:ext uri="{FF2B5EF4-FFF2-40B4-BE49-F238E27FC236}">
                  <a16:creationId xmlns:a16="http://schemas.microsoft.com/office/drawing/2014/main" id="{1694F53C-154E-4B29-A1A6-45FF8D04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180" t="4829" r="1393" b="5872"/>
            <a:stretch>
              <a:fillRect/>
            </a:stretch>
          </p:blipFill>
          <p:spPr bwMode="auto">
            <a:xfrm>
              <a:off x="8722667" y="5695513"/>
              <a:ext cx="1515694" cy="1001814"/>
            </a:xfrm>
            <a:prstGeom prst="rect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代表性成果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1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052736"/>
            <a:ext cx="12192000" cy="1916123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252000" tIns="0" rIns="216000" bIns="7200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lnSpc>
                <a:spcPct val="135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瑞典皇家学院院士、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IEEE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信号处理学会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香农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奈奎斯特奖获得者</a:t>
            </a:r>
            <a:r>
              <a:rPr lang="en-US" altLang="zh-CN" sz="2000" b="1" dirty="0" err="1">
                <a:solidFill>
                  <a:srgbClr val="C00000"/>
                </a:solidFill>
                <a:latin typeface="+mj-ea"/>
                <a:ea typeface="+mj-ea"/>
              </a:rPr>
              <a:t>Swindlehurst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教授独立评价：“近十年最重要的贡献</a:t>
            </a: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（</a:t>
            </a:r>
            <a:r>
              <a:rPr lang="en-AU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his contribution is the most important in the last decade for making massive MIMO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…</a:t>
            </a:r>
            <a:r>
              <a:rPr lang="zh-CN" altLang="en-US" b="1" dirty="0">
                <a:solidFill>
                  <a:srgbClr val="C00000"/>
                </a:solidFill>
                <a:latin typeface="+mj-ea"/>
                <a:ea typeface="+mj-ea"/>
              </a:rPr>
              <a:t>）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”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457200" indent="-457200" eaLnBrk="1" hangingPunct="1">
              <a:lnSpc>
                <a:spcPct val="135000"/>
              </a:lnSpc>
              <a:spcBef>
                <a:spcPts val="0"/>
              </a:spcBef>
              <a:buClr>
                <a:srgbClr val="053B5F"/>
              </a:buClr>
              <a:buFont typeface="+mj-ea"/>
              <a:buAutoNum type="circleNumDbPlain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美国工程院院士、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大规模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MIMO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发明人在第一作者专著中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评价该方法：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“更先进、有优势”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457200" indent="-457200" eaLnBrk="1" hangingPunct="1">
              <a:lnSpc>
                <a:spcPct val="135000"/>
              </a:lnSpc>
              <a:spcBef>
                <a:spcPts val="0"/>
              </a:spcBef>
              <a:buClr>
                <a:srgbClr val="053B5F"/>
              </a:buClr>
              <a:buFont typeface="+mj-ea"/>
              <a:buAutoNum type="circleNumDbPlain"/>
            </a:pP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IEEE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通信学会旗舰国际会议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GLOBECOM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最佳论文奖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、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IEEE ICCC/WCNC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等知名国际会议最佳论文奖</a:t>
            </a:r>
            <a:endParaRPr lang="en-US" altLang="zh-CN" sz="2000" b="1" dirty="0">
              <a:solidFill>
                <a:srgbClr val="053B5F"/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3799128-380E-4413-AE81-A01DC8BFCD01}"/>
              </a:ext>
            </a:extLst>
          </p:cNvPr>
          <p:cNvGrpSpPr/>
          <p:nvPr/>
        </p:nvGrpSpPr>
        <p:grpSpPr>
          <a:xfrm>
            <a:off x="4589704" y="3068960"/>
            <a:ext cx="3894803" cy="3589162"/>
            <a:chOff x="4619162" y="2827045"/>
            <a:chExt cx="3894803" cy="390297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CB1EF9E-CA4F-4EC8-8C61-DA516FF965AA}"/>
                </a:ext>
              </a:extLst>
            </p:cNvPr>
            <p:cNvGrpSpPr/>
            <p:nvPr/>
          </p:nvGrpSpPr>
          <p:grpSpPr>
            <a:xfrm>
              <a:off x="4619162" y="2827045"/>
              <a:ext cx="3894803" cy="3902977"/>
              <a:chOff x="278672" y="2833290"/>
              <a:chExt cx="3894803" cy="3902977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3700F8D3-3009-4695-8A45-06FC5674D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137" y="6039952"/>
                <a:ext cx="3741872" cy="642357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0D0EE3D-8A18-4ACD-BBF2-4612F81CCD6A}"/>
                  </a:ext>
                </a:extLst>
              </p:cNvPr>
              <p:cNvSpPr/>
              <p:nvPr/>
            </p:nvSpPr>
            <p:spPr bwMode="auto">
              <a:xfrm>
                <a:off x="278672" y="2833290"/>
                <a:ext cx="3894803" cy="3902977"/>
              </a:xfrm>
              <a:prstGeom prst="rect">
                <a:avLst/>
              </a:prstGeom>
              <a:noFill/>
              <a:ln w="9525" cap="flat" cmpd="sng" algn="ctr">
                <a:solidFill>
                  <a:srgbClr val="97BFE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pic>
            <p:nvPicPr>
              <p:cNvPr id="6" name="图片 7">
                <a:extLst>
                  <a:ext uri="{FF2B5EF4-FFF2-40B4-BE49-F238E27FC236}">
                    <a16:creationId xmlns:a16="http://schemas.microsoft.com/office/drawing/2014/main" id="{7F8F7FBA-F63F-41FE-B0E7-068132ECF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196" y="3796296"/>
                <a:ext cx="3753455" cy="722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矩形 92">
                <a:extLst>
                  <a:ext uri="{FF2B5EF4-FFF2-40B4-BE49-F238E27FC236}">
                    <a16:creationId xmlns:a16="http://schemas.microsoft.com/office/drawing/2014/main" id="{760B2FC3-F5E1-4EB4-8C56-DFD4C2416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196" y="2861753"/>
                <a:ext cx="3130788" cy="934543"/>
              </a:xfrm>
              <a:prstGeom prst="rect">
                <a:avLst/>
              </a:prstGeom>
              <a:solidFill>
                <a:srgbClr val="053B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120000"/>
                  </a:lnSpc>
                  <a:spcBef>
                    <a:spcPct val="25000"/>
                  </a:spcBef>
                  <a:buFont typeface="Wingdings" panose="05000000000000000000" pitchFamily="2" charset="2"/>
                  <a:buChar char="Ø"/>
                  <a:defRPr kumimoji="1" sz="2000" b="1">
                    <a:solidFill>
                      <a:srgbClr val="000066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5000"/>
                  </a:spcBef>
                  <a:buChar char="–"/>
                  <a:defRPr kumimoji="1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5000"/>
                  </a:spcBef>
                  <a:buChar char="•"/>
                  <a:defRPr kumimoji="1" sz="16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5000"/>
                  </a:spcBef>
                  <a:buChar char="–"/>
                  <a:defRPr kumimoji="1" sz="1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har char="»"/>
                  <a:defRPr kumimoji="1" sz="1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har char="»"/>
                  <a:defRPr kumimoji="1" sz="1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har char="»"/>
                  <a:defRPr kumimoji="1" sz="1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har char="»"/>
                  <a:defRPr kumimoji="1" sz="1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har char="»"/>
                  <a:defRPr kumimoji="1" sz="1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dirty="0">
                    <a:solidFill>
                      <a:srgbClr val="FFFFFF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S. </a:t>
                </a:r>
                <a:r>
                  <a:rPr lang="en-US" altLang="zh-CN" sz="1600" dirty="0" err="1">
                    <a:solidFill>
                      <a:srgbClr val="FFFFFF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Shamai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 ,  IEEE Fellow</a:t>
                </a:r>
              </a:p>
              <a:p>
                <a:pPr eaLnBrk="1" hangingPunct="1">
                  <a:spcBef>
                    <a:spcPct val="0"/>
                  </a:spcBef>
                  <a:buNone/>
                </a:pPr>
                <a:r>
                  <a:rPr lang="zh-CN" altLang="en-US" sz="1600" dirty="0">
                    <a:solidFill>
                      <a:srgbClr val="FFFF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香农奖得主</a:t>
                </a:r>
                <a:r>
                  <a:rPr lang="zh-CN" altLang="en-US" sz="1600" dirty="0">
                    <a:solidFill>
                      <a:srgbClr val="FFFFFF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Shannon Award</a:t>
                </a:r>
                <a:r>
                  <a:rPr lang="zh-CN" altLang="en-US" sz="1600" dirty="0">
                    <a:solidFill>
                      <a:srgbClr val="FFFFFF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）</a:t>
                </a:r>
                <a:endParaRPr lang="en-US" altLang="zh-CN" sz="1600" dirty="0">
                  <a:solidFill>
                    <a:srgbClr val="FFFFFF"/>
                  </a:solidFill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600" dirty="0">
                    <a:solidFill>
                      <a:srgbClr val="FFFF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美国工程院</a:t>
                </a:r>
                <a:r>
                  <a:rPr lang="en-US" altLang="zh-CN" sz="1600" dirty="0">
                    <a:solidFill>
                      <a:srgbClr val="FFFF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1600" dirty="0">
                    <a:solidFill>
                      <a:srgbClr val="FFFF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以色列科学院院士</a:t>
                </a:r>
                <a:endParaRPr lang="zh-CN" altLang="en-US" sz="1600" dirty="0">
                  <a:solidFill>
                    <a:srgbClr val="FFFFFF"/>
                  </a:solidFill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" name="图片 1">
                <a:extLst>
                  <a:ext uri="{FF2B5EF4-FFF2-40B4-BE49-F238E27FC236}">
                    <a16:creationId xmlns:a16="http://schemas.microsoft.com/office/drawing/2014/main" id="{97BD4F35-02D1-45BE-A64C-EB2EC0753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1063" y="2861584"/>
                <a:ext cx="758825" cy="934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图片 12">
                <a:extLst>
                  <a:ext uri="{FF2B5EF4-FFF2-40B4-BE49-F238E27FC236}">
                    <a16:creationId xmlns:a16="http://schemas.microsoft.com/office/drawing/2014/main" id="{A8ABF7A0-039B-4D4E-A61F-2DE9EA03C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952"/>
              <a:stretch/>
            </p:blipFill>
            <p:spPr bwMode="auto">
              <a:xfrm>
                <a:off x="296196" y="4966026"/>
                <a:ext cx="3825592" cy="6016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FB138A21-881F-4632-99B1-D1BA0AE7D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866" y="4572459"/>
                <a:ext cx="3732922" cy="40129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12B3DA-F3ED-428F-A973-3BC345DD22DF}"/>
                </a:ext>
              </a:extLst>
            </p:cNvPr>
            <p:cNvSpPr txBox="1"/>
            <p:nvPr/>
          </p:nvSpPr>
          <p:spPr bwMode="auto">
            <a:xfrm>
              <a:off x="5496961" y="5670416"/>
              <a:ext cx="2287116" cy="338554"/>
            </a:xfrm>
            <a:prstGeom prst="rect">
              <a:avLst/>
            </a:prstGeom>
            <a:noFill/>
            <a:ln w="34925"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1600" b="1" spc="-17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an effective means          </a:t>
              </a:r>
              <a:endParaRPr lang="zh-CN" altLang="en-US" sz="1600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9441958-363D-44DF-82F5-46460736EDAA}"/>
              </a:ext>
            </a:extLst>
          </p:cNvPr>
          <p:cNvGrpSpPr/>
          <p:nvPr/>
        </p:nvGrpSpPr>
        <p:grpSpPr>
          <a:xfrm>
            <a:off x="297934" y="3068960"/>
            <a:ext cx="4135181" cy="3589162"/>
            <a:chOff x="238462" y="2827153"/>
            <a:chExt cx="4135181" cy="390297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44C73E5-57DB-4034-A93F-CCEF6BDC63C7}"/>
                </a:ext>
              </a:extLst>
            </p:cNvPr>
            <p:cNvGrpSpPr/>
            <p:nvPr/>
          </p:nvGrpSpPr>
          <p:grpSpPr>
            <a:xfrm>
              <a:off x="294973" y="2827153"/>
              <a:ext cx="3926887" cy="3902977"/>
              <a:chOff x="4657896" y="2827648"/>
              <a:chExt cx="3926887" cy="3902977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AC89C05-D641-4DD9-A621-138C66E09C26}"/>
                  </a:ext>
                </a:extLst>
              </p:cNvPr>
              <p:cNvSpPr/>
              <p:nvPr/>
            </p:nvSpPr>
            <p:spPr bwMode="auto">
              <a:xfrm>
                <a:off x="4689378" y="2861753"/>
                <a:ext cx="3105249" cy="935038"/>
              </a:xfrm>
              <a:prstGeom prst="rect">
                <a:avLst/>
              </a:prstGeom>
              <a:solidFill>
                <a:srgbClr val="053B5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eaLnBrk="1" hangingPunct="1"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en-US" altLang="zh-CN" sz="1600" b="1" dirty="0">
                    <a:solidFill>
                      <a:srgbClr val="FFFFFF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T. Marzetta ,  IEEE Fellow  </a:t>
                </a:r>
              </a:p>
              <a:p>
                <a:pPr eaLnBrk="1" hangingPunct="1"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zh-CN" altLang="en-US" sz="1600" b="1" dirty="0">
                    <a:solidFill>
                      <a:srgbClr val="FFFF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大规模</a:t>
                </a:r>
                <a:r>
                  <a:rPr lang="en-US" altLang="zh-CN" sz="1600" b="1" dirty="0">
                    <a:solidFill>
                      <a:srgbClr val="FFFF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MIMO</a:t>
                </a:r>
                <a:r>
                  <a:rPr lang="zh-CN" altLang="en-US" sz="1600" b="1" dirty="0">
                    <a:solidFill>
                      <a:srgbClr val="FFFF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发明人</a:t>
                </a:r>
                <a:endParaRPr lang="en-US" altLang="zh-CN" sz="1600" b="1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lang="zh-CN" altLang="en-US" sz="1600" b="1" dirty="0">
                    <a:solidFill>
                      <a:srgbClr val="FFFF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美国工程院院士</a:t>
                </a:r>
              </a:p>
            </p:txBody>
          </p:sp>
          <p:pic>
            <p:nvPicPr>
              <p:cNvPr id="13" name="Picture 11">
                <a:extLst>
                  <a:ext uri="{FF2B5EF4-FFF2-40B4-BE49-F238E27FC236}">
                    <a16:creationId xmlns:a16="http://schemas.microsoft.com/office/drawing/2014/main" id="{C36B33D8-3235-493C-AE15-18482324C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75"/>
              <a:stretch>
                <a:fillRect/>
              </a:stretch>
            </p:blipFill>
            <p:spPr bwMode="auto">
              <a:xfrm>
                <a:off x="7754339" y="2861753"/>
                <a:ext cx="792163" cy="936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图片 1">
                <a:extLst>
                  <a:ext uri="{FF2B5EF4-FFF2-40B4-BE49-F238E27FC236}">
                    <a16:creationId xmlns:a16="http://schemas.microsoft.com/office/drawing/2014/main" id="{1EC1E414-4213-4060-8C6D-3102DD708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2445" y="6155293"/>
                <a:ext cx="3803062" cy="388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图片 5">
                <a:extLst>
                  <a:ext uri="{FF2B5EF4-FFF2-40B4-BE49-F238E27FC236}">
                    <a16:creationId xmlns:a16="http://schemas.microsoft.com/office/drawing/2014/main" id="{452F6965-6E5F-42CC-98FC-D91CDF6E3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9769" y="4745562"/>
                <a:ext cx="3811577" cy="97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图片 6">
                <a:extLst>
                  <a:ext uri="{FF2B5EF4-FFF2-40B4-BE49-F238E27FC236}">
                    <a16:creationId xmlns:a16="http://schemas.microsoft.com/office/drawing/2014/main" id="{FD967D5D-3F73-4153-8188-60CB5EC4B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44"/>
              <a:stretch>
                <a:fillRect/>
              </a:stretch>
            </p:blipFill>
            <p:spPr bwMode="auto">
              <a:xfrm>
                <a:off x="4684615" y="3880731"/>
                <a:ext cx="3861887" cy="924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5D76EE3-1E4E-4E30-9199-5E694048F763}"/>
                  </a:ext>
                </a:extLst>
              </p:cNvPr>
              <p:cNvSpPr/>
              <p:nvPr/>
            </p:nvSpPr>
            <p:spPr bwMode="auto">
              <a:xfrm>
                <a:off x="4657896" y="2827648"/>
                <a:ext cx="3926887" cy="3902977"/>
              </a:xfrm>
              <a:prstGeom prst="rect">
                <a:avLst/>
              </a:prstGeom>
              <a:noFill/>
              <a:ln w="9525" cap="flat" cmpd="sng" algn="ctr">
                <a:solidFill>
                  <a:srgbClr val="97BFE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A5BB81C-7D51-4407-88D7-EB625E80B415}"/>
                </a:ext>
              </a:extLst>
            </p:cNvPr>
            <p:cNvSpPr txBox="1"/>
            <p:nvPr/>
          </p:nvSpPr>
          <p:spPr bwMode="auto">
            <a:xfrm>
              <a:off x="238462" y="5777365"/>
              <a:ext cx="4135181" cy="338554"/>
            </a:xfrm>
            <a:prstGeom prst="rect">
              <a:avLst/>
            </a:prstGeom>
            <a:noFill/>
            <a:ln w="34925"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600" b="1" spc="-17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专著引用，</a:t>
              </a:r>
              <a:r>
                <a:rPr lang="en-US" altLang="zh-CN" sz="1600" b="1" spc="-17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more advanced,  advantages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467199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代表性成果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1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131403"/>
            <a:ext cx="12192000" cy="1546403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324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ts val="0"/>
              </a:spcBef>
              <a:buClr>
                <a:srgbClr val="053B5F"/>
              </a:buClr>
              <a:buFont typeface="+mj-ea"/>
              <a:buAutoNum type="circleNumDbPlain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单篇技术论文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SCI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他引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462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次，国际权威期刊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《IEEE WCL》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创刊以来发表所有论文中排四（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4/3722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）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申请人第一发明人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授权专利实现成果转化，提交的技术文稿在国内外标准化组织获立项和通过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目前，数模混合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MIMO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传输已是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3GPP 5G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国际标准的规范传输方式之一</a:t>
            </a:r>
            <a:endParaRPr lang="en-US" altLang="zh-CN" sz="2000" b="1" dirty="0">
              <a:solidFill>
                <a:srgbClr val="053B5F"/>
              </a:solidFill>
              <a:latin typeface="+mj-ea"/>
              <a:ea typeface="+mj-ea"/>
            </a:endParaRPr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347C31F4-49E9-4595-9DA2-DAB306F82507}"/>
              </a:ext>
            </a:extLst>
          </p:cNvPr>
          <p:cNvGrpSpPr/>
          <p:nvPr/>
        </p:nvGrpSpPr>
        <p:grpSpPr>
          <a:xfrm>
            <a:off x="4020304" y="2864514"/>
            <a:ext cx="4896544" cy="3777869"/>
            <a:chOff x="4151784" y="2864514"/>
            <a:chExt cx="4896544" cy="3777869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AB885EFD-54F3-402F-BE94-D92CE11490CF}"/>
                </a:ext>
              </a:extLst>
            </p:cNvPr>
            <p:cNvSpPr/>
            <p:nvPr/>
          </p:nvSpPr>
          <p:spPr bwMode="auto">
            <a:xfrm>
              <a:off x="4151784" y="2864514"/>
              <a:ext cx="4896544" cy="3777869"/>
            </a:xfrm>
            <a:prstGeom prst="rect">
              <a:avLst/>
            </a:prstGeom>
            <a:noFill/>
            <a:ln w="3175" cap="flat" cmpd="sng" algn="ctr">
              <a:solidFill>
                <a:srgbClr val="053B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A65AE130-CA41-434E-A642-994C4371E449}"/>
                </a:ext>
              </a:extLst>
            </p:cNvPr>
            <p:cNvGrpSpPr/>
            <p:nvPr/>
          </p:nvGrpSpPr>
          <p:grpSpPr>
            <a:xfrm>
              <a:off x="4223792" y="2936997"/>
              <a:ext cx="4752528" cy="3633466"/>
              <a:chOff x="4243681" y="2864514"/>
              <a:chExt cx="4752528" cy="3633466"/>
            </a:xfrm>
          </p:grpSpPr>
          <p:pic>
            <p:nvPicPr>
              <p:cNvPr id="154" name="图片 153">
                <a:extLst>
                  <a:ext uri="{FF2B5EF4-FFF2-40B4-BE49-F238E27FC236}">
                    <a16:creationId xmlns:a16="http://schemas.microsoft.com/office/drawing/2014/main" id="{EA904F89-C387-4515-A778-DB038E3325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31" r="-1"/>
              <a:stretch/>
            </p:blipFill>
            <p:spPr>
              <a:xfrm>
                <a:off x="4243681" y="2864514"/>
                <a:ext cx="2304256" cy="2788665"/>
              </a:xfrm>
              <a:prstGeom prst="rect">
                <a:avLst/>
              </a:prstGeom>
              <a:noFill/>
            </p:spPr>
          </p:pic>
          <p:pic>
            <p:nvPicPr>
              <p:cNvPr id="155" name="图片 154">
                <a:extLst>
                  <a:ext uri="{FF2B5EF4-FFF2-40B4-BE49-F238E27FC236}">
                    <a16:creationId xmlns:a16="http://schemas.microsoft.com/office/drawing/2014/main" id="{EA32E80B-3B6A-4E8A-8297-94D722D606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636" b="29330"/>
              <a:stretch/>
            </p:blipFill>
            <p:spPr>
              <a:xfrm>
                <a:off x="4327060" y="5437419"/>
                <a:ext cx="2160241" cy="1060561"/>
              </a:xfrm>
              <a:prstGeom prst="rect">
                <a:avLst/>
              </a:prstGeom>
              <a:noFill/>
            </p:spPr>
          </p:pic>
          <p:pic>
            <p:nvPicPr>
              <p:cNvPr id="156" name="Picture 6">
                <a:extLst>
                  <a:ext uri="{FF2B5EF4-FFF2-40B4-BE49-F238E27FC236}">
                    <a16:creationId xmlns:a16="http://schemas.microsoft.com/office/drawing/2014/main" id="{65D521BE-4308-4D1A-B8D5-ACEBEC252E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1" r="59091"/>
              <a:stretch/>
            </p:blipFill>
            <p:spPr bwMode="auto">
              <a:xfrm>
                <a:off x="6487301" y="2864514"/>
                <a:ext cx="2508908" cy="350626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1AA6EB3C-05BD-4206-9047-39B7A44CC0C9}"/>
                  </a:ext>
                </a:extLst>
              </p:cNvPr>
              <p:cNvSpPr txBox="1"/>
              <p:nvPr/>
            </p:nvSpPr>
            <p:spPr>
              <a:xfrm>
                <a:off x="7051993" y="5751749"/>
                <a:ext cx="18429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kern="0" dirty="0">
                    <a:solidFill>
                      <a:srgbClr val="C00000"/>
                    </a:solidFill>
                    <a:latin typeface="Calibri" panose="020F0502020204030204"/>
                    <a:ea typeface="等线" panose="02010600030101010101" pitchFamily="2" charset="-122"/>
                  </a:rPr>
                  <a:t>项目负责人：</a:t>
                </a: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许威</a:t>
                </a:r>
              </a:p>
            </p:txBody>
          </p: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43946094-3C18-46F8-AE9F-7994E000D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5174" y="6164829"/>
                <a:ext cx="1045927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F6C9CCE8-F337-4B2C-93DF-E8DDEC025199}"/>
              </a:ext>
            </a:extLst>
          </p:cNvPr>
          <p:cNvGrpSpPr/>
          <p:nvPr/>
        </p:nvGrpSpPr>
        <p:grpSpPr>
          <a:xfrm>
            <a:off x="337117" y="2864514"/>
            <a:ext cx="3395155" cy="3777869"/>
            <a:chOff x="337117" y="2864514"/>
            <a:chExt cx="3395155" cy="3777869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8B45F79E-70BB-4FBD-9CEC-ED0BFBE0CF8A}"/>
                </a:ext>
              </a:extLst>
            </p:cNvPr>
            <p:cNvGrpSpPr/>
            <p:nvPr/>
          </p:nvGrpSpPr>
          <p:grpSpPr>
            <a:xfrm>
              <a:off x="337117" y="2864514"/>
              <a:ext cx="3395155" cy="3777869"/>
              <a:chOff x="714872" y="2780928"/>
              <a:chExt cx="3395155" cy="3777869"/>
            </a:xfrm>
          </p:grpSpPr>
          <p:pic>
            <p:nvPicPr>
              <p:cNvPr id="93" name="图片 92">
                <a:extLst>
                  <a:ext uri="{FF2B5EF4-FFF2-40B4-BE49-F238E27FC236}">
                    <a16:creationId xmlns:a16="http://schemas.microsoft.com/office/drawing/2014/main" id="{EBD3A392-C8D8-42F7-B8EC-9041AFDCD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340" b="62200"/>
              <a:stretch/>
            </p:blipFill>
            <p:spPr>
              <a:xfrm>
                <a:off x="714872" y="2780928"/>
                <a:ext cx="3395155" cy="2592288"/>
              </a:xfrm>
              <a:prstGeom prst="rect">
                <a:avLst/>
              </a:prstGeom>
            </p:spPr>
          </p:pic>
          <p:pic>
            <p:nvPicPr>
              <p:cNvPr id="149" name="图片 148">
                <a:extLst>
                  <a:ext uri="{FF2B5EF4-FFF2-40B4-BE49-F238E27FC236}">
                    <a16:creationId xmlns:a16="http://schemas.microsoft.com/office/drawing/2014/main" id="{FB876A2A-E368-4CAE-AA4D-3673FD679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5593" r="5340"/>
              <a:stretch/>
            </p:blipFill>
            <p:spPr>
              <a:xfrm>
                <a:off x="714872" y="4884966"/>
                <a:ext cx="3395155" cy="1673831"/>
              </a:xfrm>
              <a:prstGeom prst="rect">
                <a:avLst/>
              </a:prstGeom>
            </p:spPr>
          </p:pic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57BCE33C-9F9C-4586-8512-F711D6265509}"/>
                  </a:ext>
                </a:extLst>
              </p:cNvPr>
              <p:cNvSpPr/>
              <p:nvPr/>
            </p:nvSpPr>
            <p:spPr bwMode="auto">
              <a:xfrm>
                <a:off x="813364" y="3307545"/>
                <a:ext cx="1977280" cy="288032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7D465732-DF27-400B-A3C2-DF5B33C5C5BF}"/>
                  </a:ext>
                </a:extLst>
              </p:cNvPr>
              <p:cNvSpPr/>
              <p:nvPr/>
            </p:nvSpPr>
            <p:spPr bwMode="auto">
              <a:xfrm>
                <a:off x="1991544" y="5449026"/>
                <a:ext cx="1977280" cy="416242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17CBDC5B-CF63-4288-8B42-810ED3D1FE88}"/>
                </a:ext>
              </a:extLst>
            </p:cNvPr>
            <p:cNvSpPr txBox="1"/>
            <p:nvPr/>
          </p:nvSpPr>
          <p:spPr bwMode="auto">
            <a:xfrm>
              <a:off x="1495889" y="5208812"/>
              <a:ext cx="533288" cy="368178"/>
            </a:xfrm>
            <a:prstGeom prst="rect">
              <a:avLst/>
            </a:prstGeom>
            <a:noFill/>
            <a:ln w="34925"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eaVert" wrap="none" rtlCol="0" anchor="ctr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843568B6-DD91-42DB-B3BC-635F1CF14DF9}"/>
                </a:ext>
              </a:extLst>
            </p:cNvPr>
            <p:cNvSpPr txBox="1"/>
            <p:nvPr/>
          </p:nvSpPr>
          <p:spPr bwMode="auto">
            <a:xfrm>
              <a:off x="565045" y="2983045"/>
              <a:ext cx="864096" cy="406429"/>
            </a:xfrm>
            <a:prstGeom prst="rect">
              <a:avLst/>
            </a:prstGeom>
            <a:noFill/>
            <a:ln w="34925"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rtlCol="0" anchor="ctr">
              <a:no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3722</a:t>
              </a:r>
              <a:endPara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595E0F-50F0-4AE1-B2B6-97E29F362C44}"/>
              </a:ext>
            </a:extLst>
          </p:cNvPr>
          <p:cNvGrpSpPr/>
          <p:nvPr/>
        </p:nvGrpSpPr>
        <p:grpSpPr>
          <a:xfrm>
            <a:off x="9122667" y="2858681"/>
            <a:ext cx="2803411" cy="3777868"/>
            <a:chOff x="9122667" y="2858681"/>
            <a:chExt cx="2803411" cy="3777868"/>
          </a:xfrm>
        </p:grpSpPr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9E8EA19E-F86F-4A48-A82D-BFA7759E00A8}"/>
                </a:ext>
              </a:extLst>
            </p:cNvPr>
            <p:cNvGrpSpPr/>
            <p:nvPr/>
          </p:nvGrpSpPr>
          <p:grpSpPr>
            <a:xfrm>
              <a:off x="9122667" y="2864515"/>
              <a:ext cx="2803411" cy="3772032"/>
              <a:chOff x="9182139" y="2864515"/>
              <a:chExt cx="2803411" cy="3772032"/>
            </a:xfrm>
          </p:grpSpPr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AEB8B0F2-0731-4564-B499-1E6A38FCA4F2}"/>
                  </a:ext>
                </a:extLst>
              </p:cNvPr>
              <p:cNvSpPr txBox="1"/>
              <p:nvPr/>
            </p:nvSpPr>
            <p:spPr bwMode="auto">
              <a:xfrm>
                <a:off x="9182139" y="2864515"/>
                <a:ext cx="2794184" cy="88659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b="1" dirty="0">
                    <a:solidFill>
                      <a:srgbClr val="C000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5G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国际标准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Release 15</a:t>
                </a:r>
                <a:endParaRPr lang="zh-CN" altLang="en-US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</a:pPr>
                <a:r>
                  <a:rPr lang="en-US" altLang="zh-CN" sz="2000" b="1" dirty="0">
                    <a:solidFill>
                      <a:srgbClr val="C000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3GPP TR 38.817</a:t>
                </a:r>
              </a:p>
            </p:txBody>
          </p: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A6FA9256-9F90-4CE0-8505-DF96F7DC28B6}"/>
                  </a:ext>
                </a:extLst>
              </p:cNvPr>
              <p:cNvGrpSpPr/>
              <p:nvPr/>
            </p:nvGrpSpPr>
            <p:grpSpPr>
              <a:xfrm>
                <a:off x="9191368" y="3637795"/>
                <a:ext cx="2794182" cy="2998752"/>
                <a:chOff x="6040166" y="4997972"/>
                <a:chExt cx="4588737" cy="4077925"/>
              </a:xfrm>
            </p:grpSpPr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93A82EEA-688F-48E2-824F-C6431667EDAC}"/>
                    </a:ext>
                  </a:extLst>
                </p:cNvPr>
                <p:cNvSpPr txBox="1"/>
                <p:nvPr/>
              </p:nvSpPr>
              <p:spPr bwMode="auto">
                <a:xfrm>
                  <a:off x="6040166" y="7878178"/>
                  <a:ext cx="4588737" cy="1197719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anchor="ctr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混合波束赋形 </a:t>
                  </a:r>
                  <a:r>
                    <a:rPr lang="en-US" altLang="zh-CN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—— </a:t>
                  </a:r>
                  <a:r>
                    <a:rPr lang="zh-CN" altLang="en-US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融合模拟与数字的波束赋形</a:t>
                  </a:r>
                </a:p>
              </p:txBody>
            </p:sp>
            <p:pic>
              <p:nvPicPr>
                <p:cNvPr id="172" name="图片 171">
                  <a:extLst>
                    <a:ext uri="{FF2B5EF4-FFF2-40B4-BE49-F238E27FC236}">
                      <a16:creationId xmlns:a16="http://schemas.microsoft.com/office/drawing/2014/main" id="{855B66B0-EB1D-444A-B93B-0B8515910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0969"/>
                <a:stretch/>
              </p:blipFill>
              <p:spPr bwMode="auto">
                <a:xfrm>
                  <a:off x="6091869" y="5152058"/>
                  <a:ext cx="4450350" cy="2726120"/>
                </a:xfrm>
                <a:prstGeom prst="rect">
                  <a:avLst/>
                </a:prstGeom>
                <a:ln w="6350">
                  <a:noFill/>
                </a:ln>
              </p:spPr>
            </p:pic>
            <p:cxnSp>
              <p:nvCxnSpPr>
                <p:cNvPr id="174" name="直接箭头连接符 173">
                  <a:extLst>
                    <a:ext uri="{FF2B5EF4-FFF2-40B4-BE49-F238E27FC236}">
                      <a16:creationId xmlns:a16="http://schemas.microsoft.com/office/drawing/2014/main" id="{18AD8286-4C4C-4B8A-AD91-4B3A0C4EB3B2}"/>
                    </a:ext>
                  </a:extLst>
                </p:cNvPr>
                <p:cNvCxnSpPr/>
                <p:nvPr/>
              </p:nvCxnSpPr>
              <p:spPr bwMode="auto">
                <a:xfrm flipH="1">
                  <a:off x="7342573" y="7675938"/>
                  <a:ext cx="288075" cy="356326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stealth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5" name="直接箭头连接符 174">
                  <a:extLst>
                    <a:ext uri="{FF2B5EF4-FFF2-40B4-BE49-F238E27FC236}">
                      <a16:creationId xmlns:a16="http://schemas.microsoft.com/office/drawing/2014/main" id="{DC6DF23A-C5EF-45B1-B7A6-258247A61361}"/>
                    </a:ext>
                  </a:extLst>
                </p:cNvPr>
                <p:cNvCxnSpPr/>
                <p:nvPr/>
              </p:nvCxnSpPr>
              <p:spPr bwMode="auto">
                <a:xfrm>
                  <a:off x="8293883" y="4997972"/>
                  <a:ext cx="704260" cy="315619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stealth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217A974-AF2A-45D4-9603-EECFED08D5AB}"/>
                </a:ext>
              </a:extLst>
            </p:cNvPr>
            <p:cNvSpPr/>
            <p:nvPr/>
          </p:nvSpPr>
          <p:spPr bwMode="auto">
            <a:xfrm>
              <a:off x="9125589" y="2858681"/>
              <a:ext cx="2784957" cy="3777868"/>
            </a:xfrm>
            <a:prstGeom prst="rect">
              <a:avLst/>
            </a:prstGeom>
            <a:noFill/>
            <a:ln w="3175" cap="flat" cmpd="sng" algn="ctr">
              <a:solidFill>
                <a:srgbClr val="053B5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481250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代表性成果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2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234525"/>
            <a:ext cx="12192000" cy="970339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挑战根源：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高频段电磁传播路径损耗大、易被阻隔，导致高频大规模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MIMO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站点部署密度极大提高</a:t>
            </a:r>
            <a:endParaRPr lang="en-US" altLang="zh-CN" sz="2000" b="1" dirty="0">
              <a:solidFill>
                <a:srgbClr val="053B5F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解决思路：借助超材料天线技术，推动数模混合向空间维度拓展，缓解高频信号传播受限的问题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4105A0AF-CDE2-4983-A59C-A4004AEA06B5}"/>
              </a:ext>
            </a:extLst>
          </p:cNvPr>
          <p:cNvSpPr txBox="1"/>
          <p:nvPr/>
        </p:nvSpPr>
        <p:spPr bwMode="auto">
          <a:xfrm>
            <a:off x="0" y="6053809"/>
            <a:ext cx="12220017" cy="6057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Yao, </a:t>
            </a:r>
            <a:r>
              <a:rPr lang="en-US" altLang="zh-CN" sz="1400" b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Xu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“Superimposed RIS-phase modulation for MIMO communications: A novel paradigm of …,”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Tran. </a:t>
            </a:r>
            <a:r>
              <a:rPr lang="en-US" altLang="zh-CN" sz="1400" i="1" dirty="0" err="1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Apr. 2024.</a:t>
            </a:r>
          </a:p>
          <a:p>
            <a:pPr algn="just">
              <a:lnSpc>
                <a:spcPct val="125000"/>
              </a:lnSpc>
            </a:pP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 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Zhao, </a:t>
            </a:r>
            <a:r>
              <a:rPr lang="en-US" altLang="zh-CN" sz="1400" b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Xu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“Cooperative reflection and synchronization design for distributed multiple-RIS communications,”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J. Sel. Topics Sig. Proc.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Aug. 2022.</a:t>
            </a:r>
            <a:endParaRPr lang="zh-CN" altLang="en-US" sz="1400" dirty="0">
              <a:solidFill>
                <a:srgbClr val="053B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A1568FAF-6113-4A86-833D-A8476571F6C3}"/>
              </a:ext>
            </a:extLst>
          </p:cNvPr>
          <p:cNvGrpSpPr/>
          <p:nvPr/>
        </p:nvGrpSpPr>
        <p:grpSpPr>
          <a:xfrm>
            <a:off x="5934766" y="2863938"/>
            <a:ext cx="5129786" cy="2471501"/>
            <a:chOff x="6303213" y="3997072"/>
            <a:chExt cx="5371471" cy="2471501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F68CB3C4-44DF-4A27-9D3B-0D2CD8E7B135}"/>
                </a:ext>
              </a:extLst>
            </p:cNvPr>
            <p:cNvGrpSpPr/>
            <p:nvPr/>
          </p:nvGrpSpPr>
          <p:grpSpPr>
            <a:xfrm>
              <a:off x="6303213" y="4500320"/>
              <a:ext cx="586788" cy="1468556"/>
              <a:chOff x="7861356" y="1543703"/>
              <a:chExt cx="394108" cy="628208"/>
            </a:xfrm>
          </p:grpSpPr>
          <p:cxnSp>
            <p:nvCxnSpPr>
              <p:cNvPr id="162" name="直线箭头连接符 430">
                <a:extLst>
                  <a:ext uri="{FF2B5EF4-FFF2-40B4-BE49-F238E27FC236}">
                    <a16:creationId xmlns:a16="http://schemas.microsoft.com/office/drawing/2014/main" id="{E6665BB0-13A3-4C01-8C46-61EB0142A74B}"/>
                  </a:ext>
                </a:extLst>
              </p:cNvPr>
              <p:cNvCxnSpPr/>
              <p:nvPr/>
            </p:nvCxnSpPr>
            <p:spPr>
              <a:xfrm>
                <a:off x="7861356" y="1543703"/>
                <a:ext cx="394108" cy="0"/>
              </a:xfrm>
              <a:prstGeom prst="straightConnector1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6000">
                      <a:schemeClr val="accent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箭头连接符 432">
                <a:extLst>
                  <a:ext uri="{FF2B5EF4-FFF2-40B4-BE49-F238E27FC236}">
                    <a16:creationId xmlns:a16="http://schemas.microsoft.com/office/drawing/2014/main" id="{BE9244E6-BE14-4793-B4E7-E539D256DE3D}"/>
                  </a:ext>
                </a:extLst>
              </p:cNvPr>
              <p:cNvCxnSpPr/>
              <p:nvPr/>
            </p:nvCxnSpPr>
            <p:spPr>
              <a:xfrm>
                <a:off x="7861356" y="2171911"/>
                <a:ext cx="394108" cy="0"/>
              </a:xfrm>
              <a:prstGeom prst="straightConnector1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6000">
                      <a:schemeClr val="accent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圆角矩形 48">
              <a:extLst>
                <a:ext uri="{FF2B5EF4-FFF2-40B4-BE49-F238E27FC236}">
                  <a16:creationId xmlns:a16="http://schemas.microsoft.com/office/drawing/2014/main" id="{5F0B4933-1913-479B-9D41-C949D740D0EF}"/>
                </a:ext>
              </a:extLst>
            </p:cNvPr>
            <p:cNvSpPr/>
            <p:nvPr/>
          </p:nvSpPr>
          <p:spPr>
            <a:xfrm>
              <a:off x="7063066" y="3997072"/>
              <a:ext cx="4611618" cy="970335"/>
            </a:xfrm>
            <a:prstGeom prst="roundRect">
              <a:avLst>
                <a:gd name="adj" fmla="val 5189"/>
              </a:avLst>
            </a:prstGeom>
            <a:solidFill>
              <a:srgbClr val="E6F5FF"/>
            </a:solidFill>
            <a:ln w="6350">
              <a:solidFill>
                <a:srgbClr val="2D2DB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揭示了可达模拟反射通信系统性能上界的</a:t>
              </a:r>
              <a:r>
                <a:rPr lang="zh-CN" altLang="en-US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信息承载新范式</a:t>
              </a:r>
              <a:r>
                <a:rPr lang="en-US" altLang="zh-CN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*</a:t>
              </a:r>
              <a:endParaRPr kumimoji="1" lang="en-US" altLang="zh-CN" b="1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0" name="圆角矩形 48">
              <a:extLst>
                <a:ext uri="{FF2B5EF4-FFF2-40B4-BE49-F238E27FC236}">
                  <a16:creationId xmlns:a16="http://schemas.microsoft.com/office/drawing/2014/main" id="{BAB6799F-37EB-4109-B189-569DB633C0A2}"/>
                </a:ext>
              </a:extLst>
            </p:cNvPr>
            <p:cNvSpPr/>
            <p:nvPr/>
          </p:nvSpPr>
          <p:spPr>
            <a:xfrm>
              <a:off x="7063066" y="5498238"/>
              <a:ext cx="4611618" cy="970335"/>
            </a:xfrm>
            <a:prstGeom prst="roundRect">
              <a:avLst>
                <a:gd name="adj" fmla="val 5189"/>
              </a:avLst>
            </a:prstGeom>
            <a:solidFill>
              <a:srgbClr val="E6F5FF"/>
            </a:solidFill>
            <a:ln w="6350">
              <a:solidFill>
                <a:srgbClr val="2D2DB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提出逼近性能极限的</a:t>
              </a:r>
              <a:r>
                <a:rPr lang="zh-CN" altLang="en-US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分布式模拟反射传输设计</a:t>
              </a:r>
              <a:r>
                <a:rPr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，增强边缘用户覆盖性能</a:t>
              </a:r>
              <a:r>
                <a:rPr lang="en-US" altLang="zh-CN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**</a:t>
              </a:r>
            </a:p>
          </p:txBody>
        </p:sp>
      </p:grpSp>
      <p:pic>
        <p:nvPicPr>
          <p:cNvPr id="152" name="图片 151">
            <a:extLst>
              <a:ext uri="{FF2B5EF4-FFF2-40B4-BE49-F238E27FC236}">
                <a16:creationId xmlns:a16="http://schemas.microsoft.com/office/drawing/2014/main" id="{76B3AB55-4B9A-4588-B2C4-C32AF345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6" y="3437126"/>
            <a:ext cx="5523228" cy="2299043"/>
          </a:xfrm>
          <a:prstGeom prst="rect">
            <a:avLst/>
          </a:pr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09C3DE9F-1944-40C2-9578-215DEDBCD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292" y="2806317"/>
            <a:ext cx="1561266" cy="2038841"/>
          </a:xfrm>
          <a:prstGeom prst="rect">
            <a:avLst/>
          </a:prstGeom>
        </p:spPr>
      </p:pic>
      <p:pic>
        <p:nvPicPr>
          <p:cNvPr id="159" name="图片 158">
            <a:extLst>
              <a:ext uri="{FF2B5EF4-FFF2-40B4-BE49-F238E27FC236}">
                <a16:creationId xmlns:a16="http://schemas.microsoft.com/office/drawing/2014/main" id="{DD9A8D36-C70E-4D28-8DA7-5E486E1C6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01" y="2551033"/>
            <a:ext cx="1830281" cy="2750636"/>
          </a:xfrm>
          <a:prstGeom prst="rect">
            <a:avLst/>
          </a:prstGeom>
        </p:spPr>
      </p:pic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0A3319E3-3908-4E5F-B08E-87AB5C840C63}"/>
              </a:ext>
            </a:extLst>
          </p:cNvPr>
          <p:cNvGrpSpPr/>
          <p:nvPr/>
        </p:nvGrpSpPr>
        <p:grpSpPr>
          <a:xfrm>
            <a:off x="1639601" y="2816614"/>
            <a:ext cx="3448216" cy="1556220"/>
            <a:chOff x="1335422" y="1404526"/>
            <a:chExt cx="3448216" cy="1556220"/>
          </a:xfrm>
        </p:grpSpPr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19996369-EF10-4B58-813C-9B8F5F3B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6065" y="1699032"/>
              <a:ext cx="437573" cy="1261714"/>
            </a:xfrm>
            <a:prstGeom prst="rect">
              <a:avLst/>
            </a:prstGeom>
          </p:spPr>
        </p:pic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A99C8C72-C01D-4595-8C09-6BD18BDA7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5422" y="1404526"/>
              <a:ext cx="343195" cy="1209684"/>
            </a:xfrm>
            <a:prstGeom prst="rect">
              <a:avLst/>
            </a:prstGeom>
          </p:spPr>
        </p:pic>
      </p:grpSp>
      <p:pic>
        <p:nvPicPr>
          <p:cNvPr id="167" name="图片 166">
            <a:extLst>
              <a:ext uri="{FF2B5EF4-FFF2-40B4-BE49-F238E27FC236}">
                <a16:creationId xmlns:a16="http://schemas.microsoft.com/office/drawing/2014/main" id="{28D8E054-F6E7-4C3C-A9A9-61FAE589D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720939" y="5270531"/>
            <a:ext cx="281095" cy="614838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2FE5E3F8-C429-4C6E-8BF7-7B1BDFE45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8575" y="4334293"/>
            <a:ext cx="205917" cy="663375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:a16="http://schemas.microsoft.com/office/drawing/2014/main" id="{6F9D130C-AFC8-4218-8D83-4E0E52A0A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17" y="3363962"/>
            <a:ext cx="205917" cy="663375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9CE53214-4430-452A-9D6E-60A768BDE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2273" y="4627802"/>
            <a:ext cx="205917" cy="663375"/>
          </a:xfrm>
          <a:prstGeom prst="rect">
            <a:avLst/>
          </a:prstGeom>
        </p:spPr>
      </p:pic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43B5C6A5-0C66-4FA5-B67B-4FD2186D5BB3}"/>
              </a:ext>
            </a:extLst>
          </p:cNvPr>
          <p:cNvGrpSpPr/>
          <p:nvPr/>
        </p:nvGrpSpPr>
        <p:grpSpPr>
          <a:xfrm rot="294579">
            <a:off x="1785436" y="2838246"/>
            <a:ext cx="1106754" cy="2593324"/>
            <a:chOff x="1591258" y="1484444"/>
            <a:chExt cx="1106754" cy="2593324"/>
          </a:xfrm>
        </p:grpSpPr>
        <p:pic>
          <p:nvPicPr>
            <p:cNvPr id="172" name="图片 171">
              <a:extLst>
                <a:ext uri="{FF2B5EF4-FFF2-40B4-BE49-F238E27FC236}">
                  <a16:creationId xmlns:a16="http://schemas.microsoft.com/office/drawing/2014/main" id="{0438EFE6-0E97-4096-B55E-DBCB79085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767744">
              <a:off x="1776269" y="2027050"/>
              <a:ext cx="815987" cy="2050718"/>
            </a:xfrm>
            <a:prstGeom prst="rect">
              <a:avLst/>
            </a:prstGeom>
          </p:spPr>
        </p:pic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C157A42D-09E5-4858-ABDF-7CE6C9467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511803">
              <a:off x="1781354" y="1294348"/>
              <a:ext cx="726561" cy="1106754"/>
            </a:xfrm>
            <a:prstGeom prst="rect">
              <a:avLst/>
            </a:prstGeom>
          </p:spPr>
        </p:pic>
      </p:grpSp>
      <p:pic>
        <p:nvPicPr>
          <p:cNvPr id="174" name="图片 173">
            <a:extLst>
              <a:ext uri="{FF2B5EF4-FFF2-40B4-BE49-F238E27FC236}">
                <a16:creationId xmlns:a16="http://schemas.microsoft.com/office/drawing/2014/main" id="{105EDBBF-081C-4CE9-BEB5-28E8E6DDC3F3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2000"/>
          </a:blip>
          <a:stretch>
            <a:fillRect/>
          </a:stretch>
        </p:blipFill>
        <p:spPr>
          <a:xfrm>
            <a:off x="2967913" y="3083892"/>
            <a:ext cx="237102" cy="220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图片 174">
            <a:extLst>
              <a:ext uri="{FF2B5EF4-FFF2-40B4-BE49-F238E27FC236}">
                <a16:creationId xmlns:a16="http://schemas.microsoft.com/office/drawing/2014/main" id="{11591409-6643-4D97-9780-C2113198F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270263" y="3603948"/>
            <a:ext cx="1177967" cy="1389077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C8B54DBC-DB8C-40F0-8FC5-1FB73F8C946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360" y="2843055"/>
            <a:ext cx="823470" cy="1606465"/>
          </a:xfrm>
          <a:prstGeom prst="rect">
            <a:avLst/>
          </a:prstGeom>
        </p:spPr>
      </p:pic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D9601A64-3C95-4B13-87CC-19D64B032AAA}"/>
              </a:ext>
            </a:extLst>
          </p:cNvPr>
          <p:cNvGrpSpPr/>
          <p:nvPr/>
        </p:nvGrpSpPr>
        <p:grpSpPr>
          <a:xfrm>
            <a:off x="3428833" y="2877093"/>
            <a:ext cx="1404367" cy="1871416"/>
            <a:chOff x="3124654" y="1465005"/>
            <a:chExt cx="1404367" cy="1871416"/>
          </a:xfrm>
        </p:grpSpPr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94480736-089F-4202-8D58-8FAB9B25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415876">
              <a:off x="4063505" y="1981647"/>
              <a:ext cx="465516" cy="1354774"/>
            </a:xfrm>
            <a:prstGeom prst="rect">
              <a:avLst/>
            </a:prstGeom>
          </p:spPr>
        </p:pic>
        <p:pic>
          <p:nvPicPr>
            <p:cNvPr id="179" name="图片 178">
              <a:extLst>
                <a:ext uri="{FF2B5EF4-FFF2-40B4-BE49-F238E27FC236}">
                  <a16:creationId xmlns:a16="http://schemas.microsoft.com/office/drawing/2014/main" id="{FA503E50-4F43-4224-B161-973DFE3A5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209160">
              <a:off x="3521153" y="1068506"/>
              <a:ext cx="559799" cy="1352797"/>
            </a:xfrm>
            <a:prstGeom prst="rect">
              <a:avLst/>
            </a:prstGeom>
          </p:spPr>
        </p:pic>
      </p:grp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5409E8C7-8E19-4868-831B-F23906E0EADB}"/>
              </a:ext>
            </a:extLst>
          </p:cNvPr>
          <p:cNvCxnSpPr>
            <a:cxnSpLocks/>
          </p:cNvCxnSpPr>
          <p:nvPr/>
        </p:nvCxnSpPr>
        <p:spPr>
          <a:xfrm>
            <a:off x="3351420" y="3058970"/>
            <a:ext cx="964484" cy="1669792"/>
          </a:xfrm>
          <a:prstGeom prst="straightConnector1">
            <a:avLst/>
          </a:prstGeom>
          <a:ln w="12700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8B3908F6-3241-434A-BC52-28B013615315}"/>
              </a:ext>
            </a:extLst>
          </p:cNvPr>
          <p:cNvCxnSpPr/>
          <p:nvPr/>
        </p:nvCxnSpPr>
        <p:spPr>
          <a:xfrm>
            <a:off x="3811382" y="4011480"/>
            <a:ext cx="333452" cy="222182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F727825D-6F9F-417F-ADB0-182FFF25E506}"/>
              </a:ext>
            </a:extLst>
          </p:cNvPr>
          <p:cNvCxnSpPr>
            <a:cxnSpLocks/>
          </p:cNvCxnSpPr>
          <p:nvPr/>
        </p:nvCxnSpPr>
        <p:spPr>
          <a:xfrm flipH="1">
            <a:off x="3835049" y="3989460"/>
            <a:ext cx="290615" cy="27915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FA0C2BFE-F04A-4675-B8A9-02D3F3E9ED38}"/>
              </a:ext>
            </a:extLst>
          </p:cNvPr>
          <p:cNvGrpSpPr/>
          <p:nvPr/>
        </p:nvGrpSpPr>
        <p:grpSpPr>
          <a:xfrm>
            <a:off x="727548" y="3058970"/>
            <a:ext cx="897427" cy="446376"/>
            <a:chOff x="423369" y="1646882"/>
            <a:chExt cx="897427" cy="446376"/>
          </a:xfrm>
        </p:grpSpPr>
        <p:pic>
          <p:nvPicPr>
            <p:cNvPr id="184" name="图片 183" descr="屏幕剪辑">
              <a:extLst>
                <a:ext uri="{FF2B5EF4-FFF2-40B4-BE49-F238E27FC236}">
                  <a16:creationId xmlns:a16="http://schemas.microsoft.com/office/drawing/2014/main" id="{8E81E1CD-537C-48E4-8E1A-B4E5D7F34A58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69" y="1646882"/>
              <a:ext cx="428474" cy="446376"/>
            </a:xfrm>
            <a:prstGeom prst="rect">
              <a:avLst/>
            </a:prstGeom>
          </p:spPr>
        </p:pic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95E73BD8-16B0-47F1-A957-733F8363EC92}"/>
                </a:ext>
              </a:extLst>
            </p:cNvPr>
            <p:cNvCxnSpPr>
              <a:cxnSpLocks/>
            </p:cNvCxnSpPr>
            <p:nvPr/>
          </p:nvCxnSpPr>
          <p:spPr>
            <a:xfrm>
              <a:off x="853839" y="1870070"/>
              <a:ext cx="4669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66283D72-F1B0-4B41-8A3C-3E2906A460AD}"/>
              </a:ext>
            </a:extLst>
          </p:cNvPr>
          <p:cNvSpPr txBox="1"/>
          <p:nvPr/>
        </p:nvSpPr>
        <p:spPr bwMode="auto">
          <a:xfrm>
            <a:off x="551384" y="5971806"/>
            <a:ext cx="11089232" cy="628633"/>
          </a:xfrm>
          <a:prstGeom prst="rect">
            <a:avLst/>
          </a:prstGeom>
          <a:solidFill>
            <a:srgbClr val="FFFFFF"/>
          </a:solidFill>
          <a:ln w="9525">
            <a:solidFill>
              <a:srgbClr val="C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lvl="0" algn="ctr">
              <a:lnSpc>
                <a:spcPct val="125000"/>
              </a:lnSpc>
              <a:defRPr sz="2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在给定速率需求下，大规模天线通信所需基站部署密度可降低</a:t>
            </a:r>
            <a:r>
              <a:rPr lang="en-US" altLang="zh-CN" dirty="0"/>
              <a:t>40%</a:t>
            </a:r>
            <a:r>
              <a:rPr lang="zh-CN" altLang="en-US" dirty="0"/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16744247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3C76BD0E-C91D-42D2-97E0-9460FEAF61EC}"/>
              </a:ext>
            </a:extLst>
          </p:cNvPr>
          <p:cNvSpPr txBox="1"/>
          <p:nvPr/>
        </p:nvSpPr>
        <p:spPr bwMode="auto">
          <a:xfrm>
            <a:off x="407368" y="5799927"/>
            <a:ext cx="11161239" cy="853567"/>
          </a:xfrm>
          <a:prstGeom prst="rect">
            <a:avLst/>
          </a:prstGeom>
          <a:noFill/>
          <a:ln w="19050">
            <a:solidFill>
              <a:srgbClr val="053B5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288000" rIns="180000">
            <a:spAutoFit/>
          </a:bodyPr>
          <a:lstStyle/>
          <a:p>
            <a:pPr lvl="0" eaLnBrk="1" hangingPunct="1"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53B5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美国两院院士、加拿大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53B5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53B5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德国双院士等知名专家，</a:t>
            </a:r>
            <a:r>
              <a:rPr lang="zh-CN" altLang="en-US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分别在</a:t>
            </a:r>
            <a:r>
              <a:rPr lang="en-US" altLang="zh-CN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的信息论汇刊、通信、信号处理领域顶刊上，均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53B5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评价我们的工作是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原创的、基础性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代表性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理论贡献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 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original, first, fundamental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… 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代表性成果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2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202529"/>
            <a:ext cx="12192000" cy="588140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360000" tIns="0" rIns="360000" bIns="7200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053B5F"/>
              </a:buClr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代表性技术论文单篇被引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1047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次 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(ESI 0.1%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热点论文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)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，施引者包括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60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余位国内外院士和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IEEE Fellow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98F14C4-8C39-40C3-9B58-505C7BEFC81F}"/>
              </a:ext>
            </a:extLst>
          </p:cNvPr>
          <p:cNvGrpSpPr/>
          <p:nvPr/>
        </p:nvGrpSpPr>
        <p:grpSpPr>
          <a:xfrm>
            <a:off x="299431" y="1987165"/>
            <a:ext cx="11537123" cy="3616265"/>
            <a:chOff x="237479" y="2835788"/>
            <a:chExt cx="11537123" cy="361626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F54E918-2F89-42F7-B7AE-5D8940ABB7BD}"/>
                </a:ext>
              </a:extLst>
            </p:cNvPr>
            <p:cNvGrpSpPr/>
            <p:nvPr/>
          </p:nvGrpSpPr>
          <p:grpSpPr>
            <a:xfrm>
              <a:off x="237479" y="3970926"/>
              <a:ext cx="2528773" cy="2481127"/>
              <a:chOff x="484764" y="3167832"/>
              <a:chExt cx="2669562" cy="2212856"/>
            </a:xfrm>
            <a:solidFill>
              <a:srgbClr val="FFFFFF"/>
            </a:solidFill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585B709-017A-41D4-A8E6-1135FEB56537}"/>
                  </a:ext>
                </a:extLst>
              </p:cNvPr>
              <p:cNvSpPr/>
              <p:nvPr/>
            </p:nvSpPr>
            <p:spPr bwMode="auto">
              <a:xfrm>
                <a:off x="782211" y="3167832"/>
                <a:ext cx="2372115" cy="2212856"/>
              </a:xfrm>
              <a:prstGeom prst="rect">
                <a:avLst/>
              </a:prstGeom>
              <a:grpFill/>
              <a:ln w="9525" cap="flat" cmpd="sng" algn="ctr">
                <a:solidFill>
                  <a:srgbClr val="97BFE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166EC960-B8C2-4114-AAEC-710048B0009A}"/>
                  </a:ext>
                </a:extLst>
              </p:cNvPr>
              <p:cNvGrpSpPr/>
              <p:nvPr/>
            </p:nvGrpSpPr>
            <p:grpSpPr>
              <a:xfrm>
                <a:off x="484764" y="3205835"/>
                <a:ext cx="2607448" cy="2165190"/>
                <a:chOff x="546878" y="3179628"/>
                <a:chExt cx="2607448" cy="2165190"/>
              </a:xfrm>
              <a:grpFill/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757D82AA-846F-4A51-BA89-E3A01CDE6CDD}"/>
                    </a:ext>
                  </a:extLst>
                </p:cNvPr>
                <p:cNvGrpSpPr/>
                <p:nvPr/>
              </p:nvGrpSpPr>
              <p:grpSpPr>
                <a:xfrm>
                  <a:off x="878958" y="3179628"/>
                  <a:ext cx="2275368" cy="2165190"/>
                  <a:chOff x="878958" y="3142738"/>
                  <a:chExt cx="2275368" cy="2165190"/>
                </a:xfrm>
                <a:grpFill/>
              </p:grpSpPr>
              <p:pic>
                <p:nvPicPr>
                  <p:cNvPr id="10" name="图片 9">
                    <a:extLst>
                      <a:ext uri="{FF2B5EF4-FFF2-40B4-BE49-F238E27FC236}">
                        <a16:creationId xmlns:a16="http://schemas.microsoft.com/office/drawing/2014/main" id="{9616B529-EBA0-45E1-9DBC-F6EAA2C1C2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78958" y="3142738"/>
                    <a:ext cx="2275368" cy="921915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11" name="图片 10">
                    <a:extLst>
                      <a:ext uri="{FF2B5EF4-FFF2-40B4-BE49-F238E27FC236}">
                        <a16:creationId xmlns:a16="http://schemas.microsoft.com/office/drawing/2014/main" id="{CF477BDB-4F59-4C8A-AFCB-5007C45F9D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8958" y="4192907"/>
                    <a:ext cx="2275368" cy="522509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12" name="图片 11">
                    <a:extLst>
                      <a:ext uri="{FF2B5EF4-FFF2-40B4-BE49-F238E27FC236}">
                        <a16:creationId xmlns:a16="http://schemas.microsoft.com/office/drawing/2014/main" id="{AF48AD1C-4890-45D2-A324-82BFA3B52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78958" y="4967624"/>
                    <a:ext cx="2275368" cy="340304"/>
                  </a:xfrm>
                  <a:prstGeom prst="rect">
                    <a:avLst/>
                  </a:prstGeom>
                  <a:grpFill/>
                </p:spPr>
              </p:pic>
            </p:grp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42751578-F6B9-4215-9725-4A589A36F461}"/>
                    </a:ext>
                  </a:extLst>
                </p:cNvPr>
                <p:cNvSpPr txBox="1"/>
                <p:nvPr/>
              </p:nvSpPr>
              <p:spPr bwMode="auto">
                <a:xfrm>
                  <a:off x="546878" y="4719765"/>
                  <a:ext cx="2593166" cy="274499"/>
                </a:xfrm>
                <a:prstGeom prst="rect">
                  <a:avLst/>
                </a:prstGeom>
                <a:noFill/>
                <a:ln w="34925"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altLang="zh-CN" sz="1400" b="1" spc="-17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theoretical,  fundamental</a:t>
                  </a:r>
                  <a:endParaRPr lang="zh-CN" altLang="en-US" sz="1400" dirty="0"/>
                </a:p>
              </p:txBody>
            </p:sp>
          </p:grp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D3E105E-B3F6-4C2C-8588-7EA35601C561}"/>
                </a:ext>
              </a:extLst>
            </p:cNvPr>
            <p:cNvGrpSpPr/>
            <p:nvPr/>
          </p:nvGrpSpPr>
          <p:grpSpPr>
            <a:xfrm>
              <a:off x="524170" y="2840682"/>
              <a:ext cx="3498464" cy="982981"/>
              <a:chOff x="774476" y="2852936"/>
              <a:chExt cx="3498464" cy="982981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0617B35-0CE4-421E-80E8-939D9ED5A9D2}"/>
                  </a:ext>
                </a:extLst>
              </p:cNvPr>
              <p:cNvSpPr/>
              <p:nvPr/>
            </p:nvSpPr>
            <p:spPr bwMode="auto">
              <a:xfrm>
                <a:off x="774476" y="2852936"/>
                <a:ext cx="3498464" cy="982980"/>
              </a:xfrm>
              <a:prstGeom prst="rect">
                <a:avLst/>
              </a:prstGeom>
              <a:solidFill>
                <a:srgbClr val="053B5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CN" sz="1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H. Vincent Poor</a:t>
                </a:r>
                <a:r>
                  <a:rPr kumimoji="1" lang="zh-CN" altLang="en-US" sz="1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1" lang="en-US" altLang="zh-CN" sz="1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IEEE Fellow</a:t>
                </a:r>
              </a:p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美国工程院</a:t>
                </a:r>
                <a:r>
                  <a:rPr kumimoji="1" lang="en-US" altLang="zh-CN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科学院院士</a:t>
                </a:r>
                <a:endParaRPr kumimoji="1" lang="en-US" altLang="zh-CN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kumimoji="1" lang="en-US" altLang="zh-CN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IEEE</a:t>
                </a:r>
                <a:r>
                  <a:rPr kumimoji="1" lang="zh-CN" altLang="en-US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最高奖贝尔奖章获得者</a:t>
                </a:r>
                <a:endParaRPr kumimoji="1" lang="en-US" altLang="zh-CN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F8F6761D-AADB-4AE6-9B44-609D77F53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5018" y="2852937"/>
                <a:ext cx="757922" cy="982980"/>
              </a:xfrm>
              <a:prstGeom prst="rect">
                <a:avLst/>
              </a:prstGeom>
            </p:spPr>
          </p:pic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6FDBA7A6-27DC-482A-BC84-DC33ED510273}"/>
                </a:ext>
              </a:extLst>
            </p:cNvPr>
            <p:cNvGrpSpPr/>
            <p:nvPr/>
          </p:nvGrpSpPr>
          <p:grpSpPr>
            <a:xfrm>
              <a:off x="4207745" y="2840471"/>
              <a:ext cx="3498464" cy="982980"/>
              <a:chOff x="4295800" y="2852936"/>
              <a:chExt cx="3498464" cy="98298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500C590-432F-4152-9BEF-71EAC86A2332}"/>
                  </a:ext>
                </a:extLst>
              </p:cNvPr>
              <p:cNvSpPr/>
              <p:nvPr/>
            </p:nvSpPr>
            <p:spPr bwMode="auto">
              <a:xfrm>
                <a:off x="4295800" y="2852936"/>
                <a:ext cx="3498464" cy="982980"/>
              </a:xfrm>
              <a:prstGeom prst="rect">
                <a:avLst/>
              </a:prstGeom>
              <a:solidFill>
                <a:srgbClr val="053B5F"/>
              </a:solidFill>
              <a:ln w="9525" cap="flat" cmpd="sng" algn="ctr">
                <a:solidFill>
                  <a:srgbClr val="053B5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CN" sz="1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Robert Schober</a:t>
                </a:r>
                <a:r>
                  <a:rPr kumimoji="1" lang="zh-CN" altLang="en-US" sz="1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1" lang="en-US" altLang="zh-CN" sz="1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IEEE Fellow</a:t>
                </a:r>
              </a:p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加拿大皇家学院</a:t>
                </a:r>
                <a:r>
                  <a:rPr kumimoji="1" lang="en-US" altLang="zh-CN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德国工程院院士</a:t>
                </a:r>
                <a:endParaRPr kumimoji="1" lang="en-US" altLang="zh-CN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kumimoji="1" lang="en-US" altLang="zh-CN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IEEE</a:t>
                </a:r>
                <a:r>
                  <a:rPr kumimoji="1" lang="zh-CN" altLang="en-US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通信学会主席</a:t>
                </a:r>
                <a:endParaRPr kumimoji="1" lang="en-US" altLang="zh-CN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endParaRPr kumimoji="1" lang="zh-CN" altLang="en-US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8" name="Picture 2" descr="Prof. Dr.-Ing. Robert Schober - AI.FAU.DIGITAL">
                <a:extLst>
                  <a:ext uri="{FF2B5EF4-FFF2-40B4-BE49-F238E27FC236}">
                    <a16:creationId xmlns:a16="http://schemas.microsoft.com/office/drawing/2014/main" id="{4057A51A-8580-498C-8404-A6CE6B10F1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6418" y="2852936"/>
                <a:ext cx="697846" cy="982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D3702DF-7918-4D7C-93CA-91E8265E7E75}"/>
                </a:ext>
              </a:extLst>
            </p:cNvPr>
            <p:cNvGrpSpPr/>
            <p:nvPr/>
          </p:nvGrpSpPr>
          <p:grpSpPr>
            <a:xfrm>
              <a:off x="7891321" y="2835788"/>
              <a:ext cx="3498464" cy="988878"/>
              <a:chOff x="7821646" y="2834784"/>
              <a:chExt cx="3498464" cy="988878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FDB8530-B37E-43C8-9BBE-AA561DDDB011}"/>
                  </a:ext>
                </a:extLst>
              </p:cNvPr>
              <p:cNvSpPr/>
              <p:nvPr/>
            </p:nvSpPr>
            <p:spPr bwMode="auto">
              <a:xfrm>
                <a:off x="7821646" y="2840682"/>
                <a:ext cx="3498464" cy="982980"/>
              </a:xfrm>
              <a:prstGeom prst="rect">
                <a:avLst/>
              </a:prstGeom>
              <a:solidFill>
                <a:srgbClr val="053B5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CN" sz="1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 Swindlehurst</a:t>
                </a:r>
                <a:r>
                  <a:rPr kumimoji="1" lang="zh-CN" altLang="en-US" sz="1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kumimoji="1" lang="en-US" altLang="zh-CN" sz="1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IEEE Fellow</a:t>
                </a: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瑞典皇家学院院士</a:t>
                </a:r>
                <a:endParaRPr kumimoji="1" lang="en-US" altLang="zh-CN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CN" sz="1400" b="1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Shannon-Nyquist TA Award</a:t>
                </a:r>
                <a:endParaRPr kumimoji="1" lang="zh-CN" altLang="en-US" sz="1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9" name="Picture 6">
                <a:extLst>
                  <a:ext uri="{FF2B5EF4-FFF2-40B4-BE49-F238E27FC236}">
                    <a16:creationId xmlns:a16="http://schemas.microsoft.com/office/drawing/2014/main" id="{3CB22512-03D0-4CA1-918B-72CC8A1E9D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2188" y="2834784"/>
                <a:ext cx="757922" cy="988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3DCA356-613A-4129-BC66-F546F6106199}"/>
                </a:ext>
              </a:extLst>
            </p:cNvPr>
            <p:cNvGrpSpPr/>
            <p:nvPr/>
          </p:nvGrpSpPr>
          <p:grpSpPr>
            <a:xfrm>
              <a:off x="2678318" y="3970922"/>
              <a:ext cx="2247013" cy="2481127"/>
              <a:chOff x="3201826" y="3182864"/>
              <a:chExt cx="2247013" cy="2286013"/>
            </a:xfrm>
            <a:solidFill>
              <a:srgbClr val="FFFFFF"/>
            </a:solidFill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A08F502-922F-4182-A4DA-AA42D4375544}"/>
                  </a:ext>
                </a:extLst>
              </p:cNvPr>
              <p:cNvSpPr/>
              <p:nvPr/>
            </p:nvSpPr>
            <p:spPr bwMode="auto">
              <a:xfrm>
                <a:off x="3201826" y="3182864"/>
                <a:ext cx="2247013" cy="2286013"/>
              </a:xfrm>
              <a:prstGeom prst="rect">
                <a:avLst/>
              </a:prstGeom>
              <a:grpFill/>
              <a:ln w="9525" cap="flat" cmpd="sng" algn="ctr">
                <a:solidFill>
                  <a:srgbClr val="97BFE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D143143A-7E6E-433F-A3F3-39A896B8AF2A}"/>
                  </a:ext>
                </a:extLst>
              </p:cNvPr>
              <p:cNvGrpSpPr/>
              <p:nvPr/>
            </p:nvGrpSpPr>
            <p:grpSpPr>
              <a:xfrm>
                <a:off x="3294824" y="3242186"/>
                <a:ext cx="2065964" cy="2180534"/>
                <a:chOff x="3526816" y="3112569"/>
                <a:chExt cx="2587256" cy="2221012"/>
              </a:xfrm>
              <a:grpFill/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8D0A68E2-FB89-4AD7-8027-066FAD2A2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26816" y="3112569"/>
                  <a:ext cx="2587256" cy="73621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07610D2B-92B6-469D-AB4A-7ADDE44022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26816" y="4953247"/>
                  <a:ext cx="2547559" cy="380334"/>
                </a:xfrm>
                <a:prstGeom prst="rect">
                  <a:avLst/>
                </a:prstGeom>
                <a:grpFill/>
              </p:spPr>
            </p:pic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7BDAFA1D-5510-4C4A-87D3-6B1A255391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26817" y="3915643"/>
                  <a:ext cx="2547559" cy="829036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63B452C-55EF-4F80-B8B1-B53B522077FC}"/>
                  </a:ext>
                </a:extLst>
              </p:cNvPr>
              <p:cNvSpPr txBox="1"/>
              <p:nvPr/>
            </p:nvSpPr>
            <p:spPr bwMode="auto">
              <a:xfrm>
                <a:off x="3631405" y="4822754"/>
                <a:ext cx="1380208" cy="283574"/>
              </a:xfrm>
              <a:prstGeom prst="rect">
                <a:avLst/>
              </a:prstGeom>
              <a:noFill/>
              <a:ln w="34925"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1400" b="1" spc="-1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fundamental</a:t>
                </a:r>
                <a:endParaRPr lang="zh-CN" altLang="en-US" sz="1400" dirty="0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12C9FDC-7C3D-49AA-9929-1702406A0AF6}"/>
                </a:ext>
              </a:extLst>
            </p:cNvPr>
            <p:cNvGrpSpPr/>
            <p:nvPr/>
          </p:nvGrpSpPr>
          <p:grpSpPr>
            <a:xfrm>
              <a:off x="4805740" y="3970925"/>
              <a:ext cx="2247013" cy="2481126"/>
              <a:chOff x="5544909" y="3179628"/>
              <a:chExt cx="2247013" cy="2286013"/>
            </a:xfrm>
            <a:solidFill>
              <a:srgbClr val="FFFFFF"/>
            </a:solidFill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CD6501F-8470-4621-A1D0-4E3862B0B93E}"/>
                  </a:ext>
                </a:extLst>
              </p:cNvPr>
              <p:cNvSpPr/>
              <p:nvPr/>
            </p:nvSpPr>
            <p:spPr bwMode="auto">
              <a:xfrm>
                <a:off x="5544909" y="3179628"/>
                <a:ext cx="2247013" cy="2286013"/>
              </a:xfrm>
              <a:prstGeom prst="rect">
                <a:avLst/>
              </a:prstGeom>
              <a:grpFill/>
              <a:ln w="9525" cap="flat" cmpd="sng" algn="ctr">
                <a:solidFill>
                  <a:srgbClr val="97BFE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94DF503A-72F8-4F66-8E07-96BFFFA48670}"/>
                  </a:ext>
                </a:extLst>
              </p:cNvPr>
              <p:cNvGrpSpPr/>
              <p:nvPr/>
            </p:nvGrpSpPr>
            <p:grpSpPr>
              <a:xfrm>
                <a:off x="5582228" y="3240147"/>
                <a:ext cx="2122830" cy="2179344"/>
                <a:chOff x="5728107" y="3200441"/>
                <a:chExt cx="2595923" cy="2133324"/>
              </a:xfrm>
              <a:grpFill/>
            </p:grpSpPr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956D094E-C3EB-4D11-BF41-3BF01C45D2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36773" y="4069349"/>
                  <a:ext cx="2587257" cy="63890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25A226F1-315E-43E6-9887-9A3C7F1D0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36773" y="3200441"/>
                  <a:ext cx="2587257" cy="68038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1C5D9C2B-65D8-4C8B-81C2-60F18F0134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28107" y="4968249"/>
                  <a:ext cx="2587257" cy="365516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CC1F324-F7A5-4605-AEB4-637D97662704}"/>
                  </a:ext>
                </a:extLst>
              </p:cNvPr>
              <p:cNvSpPr txBox="1"/>
              <p:nvPr/>
            </p:nvSpPr>
            <p:spPr bwMode="auto">
              <a:xfrm>
                <a:off x="6261373" y="4822320"/>
                <a:ext cx="819713" cy="283574"/>
              </a:xfrm>
              <a:prstGeom prst="rect">
                <a:avLst/>
              </a:prstGeom>
              <a:noFill/>
              <a:ln w="34925"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1400" b="1" spc="-1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initial</a:t>
                </a:r>
                <a:endParaRPr lang="zh-CN" altLang="en-US" sz="1400" dirty="0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3679B89-1022-44C5-B2D4-AE177F8DADEB}"/>
                </a:ext>
              </a:extLst>
            </p:cNvPr>
            <p:cNvGrpSpPr/>
            <p:nvPr/>
          </p:nvGrpSpPr>
          <p:grpSpPr>
            <a:xfrm>
              <a:off x="6930407" y="3970922"/>
              <a:ext cx="2247013" cy="2481126"/>
              <a:chOff x="7942524" y="3179627"/>
              <a:chExt cx="2247013" cy="2286013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946B6573-8239-4637-8266-13E350887FD9}"/>
                  </a:ext>
                </a:extLst>
              </p:cNvPr>
              <p:cNvGrpSpPr/>
              <p:nvPr/>
            </p:nvGrpSpPr>
            <p:grpSpPr>
              <a:xfrm>
                <a:off x="7942524" y="3179627"/>
                <a:ext cx="2247013" cy="2286013"/>
                <a:chOff x="7942524" y="3179627"/>
                <a:chExt cx="2247013" cy="2286013"/>
              </a:xfrm>
            </p:grpSpPr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1C7609A-86B8-4121-95AC-140BD452AA18}"/>
                    </a:ext>
                  </a:extLst>
                </p:cNvPr>
                <p:cNvSpPr/>
                <p:nvPr/>
              </p:nvSpPr>
              <p:spPr bwMode="auto">
                <a:xfrm>
                  <a:off x="7942524" y="3179627"/>
                  <a:ext cx="2247013" cy="228601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97BFE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18A4C97A-C489-42E8-B42B-8ACAB4D96B36}"/>
                    </a:ext>
                  </a:extLst>
                </p:cNvPr>
                <p:cNvGrpSpPr/>
                <p:nvPr/>
              </p:nvGrpSpPr>
              <p:grpSpPr>
                <a:xfrm>
                  <a:off x="8027597" y="3209968"/>
                  <a:ext cx="2106695" cy="2226809"/>
                  <a:chOff x="8027597" y="3209968"/>
                  <a:chExt cx="2106695" cy="2226809"/>
                </a:xfrm>
              </p:grpSpPr>
              <p:grpSp>
                <p:nvGrpSpPr>
                  <p:cNvPr id="47" name="组合 46">
                    <a:extLst>
                      <a:ext uri="{FF2B5EF4-FFF2-40B4-BE49-F238E27FC236}">
                        <a16:creationId xmlns:a16="http://schemas.microsoft.com/office/drawing/2014/main" id="{326903B1-BB96-4AE8-B97A-2F50AA70B647}"/>
                      </a:ext>
                    </a:extLst>
                  </p:cNvPr>
                  <p:cNvGrpSpPr/>
                  <p:nvPr/>
                </p:nvGrpSpPr>
                <p:grpSpPr>
                  <a:xfrm>
                    <a:off x="8034685" y="3209968"/>
                    <a:ext cx="2099607" cy="1551563"/>
                    <a:chOff x="8845050" y="3179628"/>
                    <a:chExt cx="2564737" cy="1568128"/>
                  </a:xfrm>
                </p:grpSpPr>
                <p:pic>
                  <p:nvPicPr>
                    <p:cNvPr id="49" name="图片 48">
                      <a:extLst>
                        <a:ext uri="{FF2B5EF4-FFF2-40B4-BE49-F238E27FC236}">
                          <a16:creationId xmlns:a16="http://schemas.microsoft.com/office/drawing/2014/main" id="{C99F10D6-E157-44C0-89DC-AA550462F4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8845050" y="3179628"/>
                      <a:ext cx="2564737" cy="70055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图片 49">
                      <a:extLst>
                        <a:ext uri="{FF2B5EF4-FFF2-40B4-BE49-F238E27FC236}">
                          <a16:creationId xmlns:a16="http://schemas.microsoft.com/office/drawing/2014/main" id="{DD280338-AFFA-41B5-958C-E0DDB52A46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845050" y="4030681"/>
                      <a:ext cx="2564737" cy="71707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8" name="图片 47">
                    <a:extLst>
                      <a:ext uri="{FF2B5EF4-FFF2-40B4-BE49-F238E27FC236}">
                        <a16:creationId xmlns:a16="http://schemas.microsoft.com/office/drawing/2014/main" id="{0FA05771-39A3-4964-B130-5C99A6D3F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t="4430" b="-1"/>
                  <a:stretch/>
                </p:blipFill>
                <p:spPr>
                  <a:xfrm>
                    <a:off x="8027597" y="5109564"/>
                    <a:ext cx="2099607" cy="32721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8E5A382-B2DD-42FE-AC27-001D5F9B4F6F}"/>
                  </a:ext>
                </a:extLst>
              </p:cNvPr>
              <p:cNvSpPr txBox="1"/>
              <p:nvPr/>
            </p:nvSpPr>
            <p:spPr bwMode="auto">
              <a:xfrm>
                <a:off x="8086743" y="4809944"/>
                <a:ext cx="1988673" cy="283574"/>
              </a:xfrm>
              <a:prstGeom prst="rect">
                <a:avLst/>
              </a:prstGeom>
              <a:noFill/>
              <a:ln w="34925"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1400" b="1" spc="-1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originally,</a:t>
                </a:r>
                <a:r>
                  <a:rPr lang="zh-CN" altLang="en-US" sz="1400" b="1" spc="-1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 </a:t>
                </a:r>
                <a:r>
                  <a:rPr lang="en-US" altLang="zh-CN" sz="1400" b="1" spc="-1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first work</a:t>
                </a:r>
                <a:endParaRPr lang="zh-CN" altLang="en-US" sz="1400" dirty="0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00D0DFC-F19A-489E-AAA9-8EE129AAC295}"/>
                </a:ext>
              </a:extLst>
            </p:cNvPr>
            <p:cNvGrpSpPr/>
            <p:nvPr/>
          </p:nvGrpSpPr>
          <p:grpSpPr>
            <a:xfrm>
              <a:off x="9080945" y="3970922"/>
              <a:ext cx="2693657" cy="2481126"/>
              <a:chOff x="6382938" y="3179183"/>
              <a:chExt cx="2693657" cy="2286013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3BBB9868-27D8-4772-B865-F11A49F658FC}"/>
                  </a:ext>
                </a:extLst>
              </p:cNvPr>
              <p:cNvGrpSpPr/>
              <p:nvPr/>
            </p:nvGrpSpPr>
            <p:grpSpPr>
              <a:xfrm>
                <a:off x="6438953" y="3179183"/>
                <a:ext cx="2247013" cy="2286013"/>
                <a:chOff x="9675360" y="3179625"/>
                <a:chExt cx="2247013" cy="2286013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5AFB6A-7805-461B-9437-C9165B70EA14}"/>
                    </a:ext>
                  </a:extLst>
                </p:cNvPr>
                <p:cNvSpPr/>
                <p:nvPr/>
              </p:nvSpPr>
              <p:spPr bwMode="auto">
                <a:xfrm>
                  <a:off x="9675360" y="3179625"/>
                  <a:ext cx="2247013" cy="2286013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97BFE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4ECEDACF-E8D2-4F68-AC20-A45FD2FAFEBB}"/>
                    </a:ext>
                  </a:extLst>
                </p:cNvPr>
                <p:cNvGrpSpPr/>
                <p:nvPr/>
              </p:nvGrpSpPr>
              <p:grpSpPr>
                <a:xfrm>
                  <a:off x="9711261" y="3218887"/>
                  <a:ext cx="2144625" cy="2172586"/>
                  <a:chOff x="9084487" y="3309984"/>
                  <a:chExt cx="2144625" cy="2214588"/>
                </a:xfrm>
              </p:grpSpPr>
              <p:pic>
                <p:nvPicPr>
                  <p:cNvPr id="39" name="图片 38">
                    <a:extLst>
                      <a:ext uri="{FF2B5EF4-FFF2-40B4-BE49-F238E27FC236}">
                        <a16:creationId xmlns:a16="http://schemas.microsoft.com/office/drawing/2014/main" id="{6B537209-E2DF-4F4A-8ACD-12B117EABA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084487" y="3309984"/>
                    <a:ext cx="2144625" cy="548199"/>
                  </a:xfrm>
                  <a:prstGeom prst="rect">
                    <a:avLst/>
                  </a:prstGeom>
                </p:spPr>
              </p:pic>
              <p:pic>
                <p:nvPicPr>
                  <p:cNvPr id="40" name="图片 39">
                    <a:extLst>
                      <a:ext uri="{FF2B5EF4-FFF2-40B4-BE49-F238E27FC236}">
                        <a16:creationId xmlns:a16="http://schemas.microsoft.com/office/drawing/2014/main" id="{E121A5FC-FB74-4147-8F43-08B731CAB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084488" y="3977132"/>
                    <a:ext cx="2144624" cy="980245"/>
                  </a:xfrm>
                  <a:prstGeom prst="rect">
                    <a:avLst/>
                  </a:prstGeom>
                </p:spPr>
              </p:pic>
              <p:pic>
                <p:nvPicPr>
                  <p:cNvPr id="41" name="图片 40">
                    <a:extLst>
                      <a:ext uri="{FF2B5EF4-FFF2-40B4-BE49-F238E27FC236}">
                        <a16:creationId xmlns:a16="http://schemas.microsoft.com/office/drawing/2014/main" id="{258F4AAD-5CE4-458C-9107-32348BD2FB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/>
                  <a:srcRect t="3236"/>
                  <a:stretch/>
                </p:blipFill>
                <p:spPr>
                  <a:xfrm>
                    <a:off x="9084488" y="5242218"/>
                    <a:ext cx="2144624" cy="28235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3E9440A-0C7B-4F15-BD88-A94AD96BECB9}"/>
                  </a:ext>
                </a:extLst>
              </p:cNvPr>
              <p:cNvSpPr txBox="1"/>
              <p:nvPr/>
            </p:nvSpPr>
            <p:spPr bwMode="auto">
              <a:xfrm>
                <a:off x="6382938" y="4809499"/>
                <a:ext cx="2693657" cy="283574"/>
              </a:xfrm>
              <a:prstGeom prst="rect">
                <a:avLst/>
              </a:prstGeom>
              <a:noFill/>
              <a:ln w="34925"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1400" b="1" spc="-1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representative  contribution</a:t>
                </a:r>
                <a:endParaRPr lang="zh-CN" altLang="en-US" sz="1400" dirty="0"/>
              </a:p>
            </p:txBody>
          </p:sp>
        </p:grp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B7AB960A-75C5-4A4E-8867-421AFDC7A0CB}"/>
              </a:ext>
            </a:extLst>
          </p:cNvPr>
          <p:cNvSpPr txBox="1"/>
          <p:nvPr/>
        </p:nvSpPr>
        <p:spPr bwMode="auto">
          <a:xfrm>
            <a:off x="407369" y="3545703"/>
            <a:ext cx="11161238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spc="-1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IEEE Trans. Info. Theory</a:t>
            </a:r>
            <a:r>
              <a:rPr lang="zh-CN" altLang="en-US" b="1" spc="-1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    </a:t>
            </a:r>
            <a:r>
              <a:rPr lang="en-US" altLang="zh-CN" b="1" spc="-1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IEEE Trans. IFS (IF: 7.2)</a:t>
            </a:r>
            <a:r>
              <a:rPr lang="zh-CN" altLang="en-US" b="1" spc="-1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   </a:t>
            </a:r>
            <a:r>
              <a:rPr lang="en-US" altLang="zh-CN" b="1" spc="-1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IEEE JSAC (IF: 16.4) </a:t>
            </a:r>
            <a:r>
              <a:rPr lang="zh-CN" altLang="en-US" b="1" spc="-1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   </a:t>
            </a:r>
            <a:r>
              <a:rPr lang="en-US" altLang="zh-CN" b="1" spc="-17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IEEE JSTSP (IF: 7.7)</a:t>
            </a:r>
            <a:endParaRPr lang="zh-CN" altLang="en-US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9A5C80BB-2590-4C67-9397-96AEE6F2E6A3}"/>
              </a:ext>
            </a:extLst>
          </p:cNvPr>
          <p:cNvCxnSpPr/>
          <p:nvPr/>
        </p:nvCxnSpPr>
        <p:spPr bwMode="auto">
          <a:xfrm flipH="1" flipV="1">
            <a:off x="6085987" y="3280003"/>
            <a:ext cx="776784" cy="29799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A2A6E96-3470-488F-8FF6-BEA5CCAB4C62}"/>
              </a:ext>
            </a:extLst>
          </p:cNvPr>
          <p:cNvCxnSpPr/>
          <p:nvPr/>
        </p:nvCxnSpPr>
        <p:spPr bwMode="auto">
          <a:xfrm flipH="1" flipV="1">
            <a:off x="8342997" y="3219794"/>
            <a:ext cx="841130" cy="3453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F39164C-53C6-438D-9E22-AFFE1C980813}"/>
              </a:ext>
            </a:extLst>
          </p:cNvPr>
          <p:cNvCxnSpPr/>
          <p:nvPr/>
        </p:nvCxnSpPr>
        <p:spPr bwMode="auto">
          <a:xfrm flipH="1" flipV="1">
            <a:off x="4264959" y="3273707"/>
            <a:ext cx="776784" cy="29799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191D02E-AB6F-4066-8CEE-20094CD1EB37}"/>
              </a:ext>
            </a:extLst>
          </p:cNvPr>
          <p:cNvCxnSpPr/>
          <p:nvPr/>
        </p:nvCxnSpPr>
        <p:spPr bwMode="auto">
          <a:xfrm flipH="1" flipV="1">
            <a:off x="1251481" y="3273707"/>
            <a:ext cx="776784" cy="29799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023513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A1160-7922-49AB-A50C-324941EB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zh-CN" altLang="en-US" spc="300" dirty="0">
                <a:solidFill>
                  <a:srgbClr val="171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4000" spc="3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FC9105-2AC1-4323-9B94-8C436EFEA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D038FC29-78D2-4DC0-ABA1-2DB3EFCB96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99656" y="1957269"/>
            <a:ext cx="6552728" cy="752475"/>
          </a:xfrm>
          <a:prstGeom prst="roundRect">
            <a:avLst>
              <a:gd name="adj" fmla="val 0"/>
            </a:avLst>
          </a:prstGeom>
          <a:noFill/>
          <a:ln w="12700" algn="ctr">
            <a:solidFill>
              <a:srgbClr val="095F99">
                <a:alpha val="40000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 kumimoji="1" sz="20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5000"/>
              </a:spcBef>
              <a:buChar char="–"/>
              <a:defRPr kumimoji="1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5000"/>
              </a:spcBef>
              <a:buChar char="•"/>
              <a:defRPr kumimoji="1" sz="16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25000"/>
              </a:spcBef>
              <a:buChar char="–"/>
              <a:defRPr kumimoji="1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  </a:t>
            </a:r>
            <a:r>
              <a:rPr kumimoji="0" lang="zh-CN" altLang="en-US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一、项目申请人科研基本情况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7A2EC5B9-4E9E-4F01-B834-AED22DAF1E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99656" y="3356992"/>
            <a:ext cx="6552728" cy="754063"/>
          </a:xfrm>
          <a:prstGeom prst="roundRect">
            <a:avLst>
              <a:gd name="adj" fmla="val 0"/>
            </a:avLst>
          </a:prstGeom>
          <a:noFill/>
          <a:ln w="12700" algn="ctr">
            <a:solidFill>
              <a:srgbClr val="095F99">
                <a:alpha val="40000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 kumimoji="1" sz="20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5000"/>
              </a:spcBef>
              <a:buChar char="–"/>
              <a:defRPr kumimoji="1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5000"/>
              </a:spcBef>
              <a:buChar char="•"/>
              <a:defRPr kumimoji="1" sz="16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25000"/>
              </a:spcBef>
              <a:buChar char="–"/>
              <a:defRPr kumimoji="1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二、原创研究成果及其影响力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4B38FDD-F08D-4F85-B1B4-CBF7CD0A24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99656" y="4758303"/>
            <a:ext cx="6552728" cy="752475"/>
          </a:xfrm>
          <a:prstGeom prst="roundRect">
            <a:avLst>
              <a:gd name="adj" fmla="val 0"/>
            </a:avLst>
          </a:prstGeom>
          <a:noFill/>
          <a:ln w="12700" algn="ctr">
            <a:solidFill>
              <a:srgbClr val="095F99">
                <a:alpha val="40000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 kumimoji="1" sz="20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5000"/>
              </a:spcBef>
              <a:buChar char="–"/>
              <a:defRPr kumimoji="1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5000"/>
              </a:spcBef>
              <a:buChar char="•"/>
              <a:defRPr kumimoji="1" sz="16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25000"/>
              </a:spcBef>
              <a:buChar char="–"/>
              <a:defRPr kumimoji="1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  </a:t>
            </a:r>
            <a:r>
              <a:rPr kumimoji="0" lang="zh-CN" altLang="en-US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三、项目研究内容与研究目标</a:t>
            </a:r>
          </a:p>
        </p:txBody>
      </p:sp>
    </p:spTree>
    <p:extLst>
      <p:ext uri="{BB962C8B-B14F-4D97-AF65-F5344CB8AC3E}">
        <p14:creationId xmlns:p14="http://schemas.microsoft.com/office/powerpoint/2010/main" val="3531476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-1910" y="1201080"/>
            <a:ext cx="12192000" cy="943526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35000"/>
              </a:lnSpc>
              <a:spcBef>
                <a:spcPts val="0"/>
              </a:spcBef>
              <a:spcAft>
                <a:spcPct val="0"/>
              </a:spcAft>
              <a:buClr>
                <a:srgbClr val="053B5F"/>
              </a:buClr>
              <a:buSzTx/>
              <a:buFont typeface="+mj-ea"/>
              <a:buAutoNum type="circleNumDbPlain"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53B5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成果获多项学术奖项，包括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IEEE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通信学会海因里希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 2" panose="05020102010507070707" pitchFamily="18" charset="2"/>
              </a:rPr>
              <a:t>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赫兹奖，为该期刊年度唯一获奖论文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35000"/>
              </a:lnSpc>
              <a:spcBef>
                <a:spcPts val="0"/>
              </a:spcBef>
              <a:spcAft>
                <a:spcPct val="0"/>
              </a:spcAft>
              <a:buClr>
                <a:srgbClr val="053B5F"/>
              </a:buClr>
              <a:buSzTx/>
              <a:buFont typeface="+mj-ea"/>
              <a:buAutoNum type="circleNumDbPlain"/>
              <a:tabLst/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通信学会旗舰国际会议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ICC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最佳论文奖，为该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Symposium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年度唯一获奖论文（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r>
              <a:rPr lang="en-US" altLang="zh-CN" sz="2000" b="1" dirty="0">
                <a:solidFill>
                  <a:srgbClr val="C00000"/>
                </a:solidFill>
                <a:latin typeface="Lucida Sans" panose="020B0602030504020204" pitchFamily="34" charset="0"/>
                <a:ea typeface="微软雅黑" panose="020B0503020204020204" pitchFamily="34" charset="-122"/>
              </a:rPr>
              <a:t>‰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53B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CD43D5-037E-4195-86E5-C6B6202BC749}" type="slidenum"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99BE314-8FDC-401B-A6B8-A12F44B140AF}"/>
              </a:ext>
            </a:extLst>
          </p:cNvPr>
          <p:cNvSpPr/>
          <p:nvPr/>
        </p:nvSpPr>
        <p:spPr bwMode="auto">
          <a:xfrm>
            <a:off x="0" y="4085297"/>
            <a:ext cx="12192000" cy="512543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marL="457200" lvl="0" indent="-457200" eaLnBrk="1" hangingPunct="1">
              <a:lnSpc>
                <a:spcPct val="135000"/>
              </a:lnSpc>
              <a:spcBef>
                <a:spcPts val="0"/>
              </a:spcBef>
              <a:buFont typeface="+mj-ea"/>
              <a:buAutoNum type="circleNumDbPlain" startAt="3"/>
              <a:defRPr/>
            </a:pPr>
            <a:r>
              <a:rPr lang="zh-CN" altLang="en-US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搭建平台开展技术验证，成果应用于华为公司，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获“华为突出贡献奖”、火花奖（个人贡献奖项）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53B5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AB6424-F3BC-4C6C-B01E-25F864E93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72" y="2243361"/>
            <a:ext cx="2686425" cy="168969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4BCC3A8-DBAA-42E8-966E-17801A40AA05}"/>
              </a:ext>
            </a:extLst>
          </p:cNvPr>
          <p:cNvGrpSpPr/>
          <p:nvPr/>
        </p:nvGrpSpPr>
        <p:grpSpPr>
          <a:xfrm>
            <a:off x="4571328" y="2243361"/>
            <a:ext cx="2829319" cy="1689695"/>
            <a:chOff x="8382117" y="2058026"/>
            <a:chExt cx="2829319" cy="182181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51DA166-A5EA-4956-8DBA-05D96AD5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117" y="2058026"/>
              <a:ext cx="2829319" cy="1821811"/>
            </a:xfrm>
            <a:prstGeom prst="rect">
              <a:avLst/>
            </a:prstGeom>
            <a:ln w="9525">
              <a:solidFill>
                <a:srgbClr val="CBDFF2"/>
              </a:solidFill>
            </a:ln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CEFD45B-6735-40B8-ACE5-D0A61309ED5D}"/>
                </a:ext>
              </a:extLst>
            </p:cNvPr>
            <p:cNvCxnSpPr/>
            <p:nvPr/>
          </p:nvCxnSpPr>
          <p:spPr bwMode="auto">
            <a:xfrm>
              <a:off x="8904312" y="3614957"/>
              <a:ext cx="36004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09AEA2-7E68-481B-A21E-DBAD64CDC27E}"/>
              </a:ext>
            </a:extLst>
          </p:cNvPr>
          <p:cNvGrpSpPr/>
          <p:nvPr/>
        </p:nvGrpSpPr>
        <p:grpSpPr>
          <a:xfrm>
            <a:off x="8544272" y="4878458"/>
            <a:ext cx="2539854" cy="1803330"/>
            <a:chOff x="8382117" y="4837906"/>
            <a:chExt cx="2829320" cy="193384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BF5AF9D-2EB5-4AF1-8A3F-592E9412E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117" y="4837906"/>
              <a:ext cx="2829320" cy="1933845"/>
            </a:xfrm>
            <a:prstGeom prst="rect">
              <a:avLst/>
            </a:prstGeom>
          </p:spPr>
        </p:pic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F5982B-CB9D-4AA7-B28A-5642B34610AE}"/>
                </a:ext>
              </a:extLst>
            </p:cNvPr>
            <p:cNvCxnSpPr/>
            <p:nvPr/>
          </p:nvCxnSpPr>
          <p:spPr bwMode="auto">
            <a:xfrm>
              <a:off x="8964948" y="5877272"/>
              <a:ext cx="360040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C63997D-FA5D-441F-9482-79F2F1EA5E8F}"/>
              </a:ext>
            </a:extLst>
          </p:cNvPr>
          <p:cNvGrpSpPr/>
          <p:nvPr/>
        </p:nvGrpSpPr>
        <p:grpSpPr>
          <a:xfrm>
            <a:off x="5548995" y="4878458"/>
            <a:ext cx="2707245" cy="1762348"/>
            <a:chOff x="4583832" y="4833142"/>
            <a:chExt cx="2800741" cy="194337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0C6470A-39A4-43E7-8AB8-0BD048CA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3832" y="4833142"/>
              <a:ext cx="2800741" cy="1943371"/>
            </a:xfrm>
            <a:prstGeom prst="rect">
              <a:avLst/>
            </a:prstGeom>
            <a:ln w="9525">
              <a:solidFill>
                <a:srgbClr val="CBDFF2"/>
              </a:solidFill>
            </a:ln>
          </p:spPr>
        </p:pic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E4D3E68-F48B-4AB7-A441-E53AEB15B238}"/>
                </a:ext>
              </a:extLst>
            </p:cNvPr>
            <p:cNvCxnSpPr/>
            <p:nvPr/>
          </p:nvCxnSpPr>
          <p:spPr bwMode="auto">
            <a:xfrm>
              <a:off x="5087888" y="5661248"/>
              <a:ext cx="36004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标题 1">
            <a:extLst>
              <a:ext uri="{FF2B5EF4-FFF2-40B4-BE49-F238E27FC236}">
                <a16:creationId xmlns:a16="http://schemas.microsoft.com/office/drawing/2014/main" id="{5D0E2E52-F3A8-4F40-B24F-F2C8BA79B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15617"/>
            <a:ext cx="10297144" cy="533400"/>
          </a:xfrm>
        </p:spPr>
        <p:txBody>
          <a:bodyPr/>
          <a:lstStyle/>
          <a:p>
            <a:r>
              <a:rPr lang="zh-CN" altLang="en-US" dirty="0"/>
              <a:t>学术贡献二：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基于模拟信号反射的高频多天线覆盖增强技术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0A4B494-C18F-4D92-86DB-20C1A187293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123984" y="2274193"/>
            <a:ext cx="3084583" cy="1730871"/>
          </a:xfrm>
          <a:prstGeom prst="rect">
            <a:avLst/>
          </a:prstGeom>
          <a:solidFill>
            <a:srgbClr val="78487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53FD3C3-A3BD-465C-A4B9-3FB142D8943E}"/>
              </a:ext>
            </a:extLst>
          </p:cNvPr>
          <p:cNvCxnSpPr>
            <a:cxnSpLocks/>
          </p:cNvCxnSpPr>
          <p:nvPr/>
        </p:nvCxnSpPr>
        <p:spPr bwMode="auto">
          <a:xfrm>
            <a:off x="9480376" y="3501008"/>
            <a:ext cx="28803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CA0825E-7983-406E-9EFE-10D26DAA0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72" y="4887852"/>
            <a:ext cx="4390812" cy="1752954"/>
          </a:xfrm>
          <a:prstGeom prst="rect">
            <a:avLst/>
          </a:prstGeom>
        </p:spPr>
      </p:pic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4040559B-197C-4A73-A90B-F1A60A4D27A6}"/>
              </a:ext>
            </a:extLst>
          </p:cNvPr>
          <p:cNvSpPr/>
          <p:nvPr/>
        </p:nvSpPr>
        <p:spPr bwMode="auto">
          <a:xfrm>
            <a:off x="1775520" y="5237634"/>
            <a:ext cx="792088" cy="573853"/>
          </a:xfrm>
          <a:prstGeom prst="flowChartProcess">
            <a:avLst/>
          </a:prstGeom>
          <a:noFill/>
          <a:ln w="158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8" name="流程图: 过程 27">
            <a:extLst>
              <a:ext uri="{FF2B5EF4-FFF2-40B4-BE49-F238E27FC236}">
                <a16:creationId xmlns:a16="http://schemas.microsoft.com/office/drawing/2014/main" id="{FF502CCD-F4D8-4102-A0E9-A54798DE09B3}"/>
              </a:ext>
            </a:extLst>
          </p:cNvPr>
          <p:cNvSpPr/>
          <p:nvPr/>
        </p:nvSpPr>
        <p:spPr bwMode="auto">
          <a:xfrm>
            <a:off x="950452" y="4950707"/>
            <a:ext cx="584357" cy="860780"/>
          </a:xfrm>
          <a:prstGeom prst="flowChartProcess">
            <a:avLst/>
          </a:prstGeom>
          <a:noFill/>
          <a:ln w="158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BC73B983-EE98-4056-9E6E-295A0B417836}"/>
              </a:ext>
            </a:extLst>
          </p:cNvPr>
          <p:cNvSpPr/>
          <p:nvPr/>
        </p:nvSpPr>
        <p:spPr bwMode="auto">
          <a:xfrm>
            <a:off x="4079775" y="4945465"/>
            <a:ext cx="1128753" cy="860780"/>
          </a:xfrm>
          <a:prstGeom prst="flowChartProcess">
            <a:avLst/>
          </a:prstGeom>
          <a:noFill/>
          <a:ln w="158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6DF699-2AAE-431C-9ABD-AB1FF5CA1CA6}"/>
              </a:ext>
            </a:extLst>
          </p:cNvPr>
          <p:cNvSpPr/>
          <p:nvPr/>
        </p:nvSpPr>
        <p:spPr>
          <a:xfrm>
            <a:off x="2177272" y="5454448"/>
            <a:ext cx="648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C2F71AC-F08D-4790-8A49-FEF7D637F44B}"/>
              </a:ext>
            </a:extLst>
          </p:cNvPr>
          <p:cNvSpPr/>
          <p:nvPr/>
        </p:nvSpPr>
        <p:spPr>
          <a:xfrm>
            <a:off x="4094741" y="5454448"/>
            <a:ext cx="648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BF29F2C-BBC1-4054-816D-A18B23B45D2C}"/>
              </a:ext>
            </a:extLst>
          </p:cNvPr>
          <p:cNvSpPr/>
          <p:nvPr/>
        </p:nvSpPr>
        <p:spPr>
          <a:xfrm>
            <a:off x="917472" y="5874342"/>
            <a:ext cx="1199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模拟反射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695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A1568FAF-6113-4A86-833D-A8476571F6C3}"/>
              </a:ext>
            </a:extLst>
          </p:cNvPr>
          <p:cNvGrpSpPr/>
          <p:nvPr/>
        </p:nvGrpSpPr>
        <p:grpSpPr>
          <a:xfrm>
            <a:off x="5705351" y="3140968"/>
            <a:ext cx="4849469" cy="2041600"/>
            <a:chOff x="6231430" y="4157262"/>
            <a:chExt cx="4833360" cy="2041600"/>
          </a:xfrm>
        </p:grpSpPr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F68CB3C4-44DF-4A27-9D3B-0D2CD8E7B135}"/>
                </a:ext>
              </a:extLst>
            </p:cNvPr>
            <p:cNvGrpSpPr/>
            <p:nvPr/>
          </p:nvGrpSpPr>
          <p:grpSpPr>
            <a:xfrm>
              <a:off x="6231430" y="4558281"/>
              <a:ext cx="635528" cy="1244582"/>
              <a:chOff x="7813153" y="1568497"/>
              <a:chExt cx="426844" cy="532398"/>
            </a:xfrm>
          </p:grpSpPr>
          <p:cxnSp>
            <p:nvCxnSpPr>
              <p:cNvPr id="162" name="直线箭头连接符 430">
                <a:extLst>
                  <a:ext uri="{FF2B5EF4-FFF2-40B4-BE49-F238E27FC236}">
                    <a16:creationId xmlns:a16="http://schemas.microsoft.com/office/drawing/2014/main" id="{E6665BB0-13A3-4C01-8C46-61EB0142A74B}"/>
                  </a:ext>
                </a:extLst>
              </p:cNvPr>
              <p:cNvCxnSpPr/>
              <p:nvPr/>
            </p:nvCxnSpPr>
            <p:spPr>
              <a:xfrm>
                <a:off x="7813153" y="1568497"/>
                <a:ext cx="394108" cy="0"/>
              </a:xfrm>
              <a:prstGeom prst="straightConnector1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6000">
                      <a:schemeClr val="accent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箭头连接符 432">
                <a:extLst>
                  <a:ext uri="{FF2B5EF4-FFF2-40B4-BE49-F238E27FC236}">
                    <a16:creationId xmlns:a16="http://schemas.microsoft.com/office/drawing/2014/main" id="{BE9244E6-BE14-4793-B4E7-E539D256DE3D}"/>
                  </a:ext>
                </a:extLst>
              </p:cNvPr>
              <p:cNvCxnSpPr/>
              <p:nvPr/>
            </p:nvCxnSpPr>
            <p:spPr>
              <a:xfrm>
                <a:off x="7845889" y="2100895"/>
                <a:ext cx="394108" cy="0"/>
              </a:xfrm>
              <a:prstGeom prst="straightConnector1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6000">
                      <a:schemeClr val="accent6"/>
                    </a:gs>
                  </a:gsLst>
                  <a:lin ang="0" scaled="1"/>
                  <a:tileRect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圆角矩形 48">
              <a:extLst>
                <a:ext uri="{FF2B5EF4-FFF2-40B4-BE49-F238E27FC236}">
                  <a16:creationId xmlns:a16="http://schemas.microsoft.com/office/drawing/2014/main" id="{5F0B4933-1913-479B-9D41-C949D740D0EF}"/>
                </a:ext>
              </a:extLst>
            </p:cNvPr>
            <p:cNvSpPr/>
            <p:nvPr/>
          </p:nvSpPr>
          <p:spPr>
            <a:xfrm>
              <a:off x="6889991" y="4157262"/>
              <a:ext cx="4174799" cy="792000"/>
            </a:xfrm>
            <a:prstGeom prst="roundRect">
              <a:avLst>
                <a:gd name="adj" fmla="val 5189"/>
              </a:avLst>
            </a:prstGeom>
            <a:solidFill>
              <a:srgbClr val="E6F5FF"/>
            </a:solidFill>
            <a:ln w="6350">
              <a:solidFill>
                <a:srgbClr val="2D2DB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提出了信息论</a:t>
              </a:r>
              <a:r>
                <a:rPr lang="zh-CN" altLang="en-US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模型驱动的</a:t>
              </a:r>
              <a:r>
                <a:rPr lang="en-US" altLang="zh-CN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MIMO</a:t>
              </a:r>
              <a:r>
                <a:rPr lang="zh-CN" altLang="en-US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信号</a:t>
              </a:r>
              <a:endParaRPr lang="en-US" altLang="zh-CN" b="1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智能压缩方法</a:t>
              </a:r>
              <a:r>
                <a:rPr lang="en-US" altLang="zh-CN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*</a:t>
              </a:r>
              <a:endParaRPr kumimoji="1" lang="en-US" altLang="zh-CN" b="1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0" name="圆角矩形 48">
              <a:extLst>
                <a:ext uri="{FF2B5EF4-FFF2-40B4-BE49-F238E27FC236}">
                  <a16:creationId xmlns:a16="http://schemas.microsoft.com/office/drawing/2014/main" id="{BAB6799F-37EB-4109-B189-569DB633C0A2}"/>
                </a:ext>
              </a:extLst>
            </p:cNvPr>
            <p:cNvSpPr/>
            <p:nvPr/>
          </p:nvSpPr>
          <p:spPr>
            <a:xfrm>
              <a:off x="6892908" y="5406862"/>
              <a:ext cx="4149954" cy="792000"/>
            </a:xfrm>
            <a:prstGeom prst="roundRect">
              <a:avLst>
                <a:gd name="adj" fmla="val 5189"/>
              </a:avLst>
            </a:prstGeom>
            <a:solidFill>
              <a:srgbClr val="E6F5FF"/>
            </a:solidFill>
            <a:ln w="6350">
              <a:solidFill>
                <a:srgbClr val="2D2DB9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提出</a:t>
              </a:r>
              <a:r>
                <a:rPr lang="en-US" altLang="zh-CN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MIMO</a:t>
              </a:r>
              <a:r>
                <a:rPr lang="zh-CN" altLang="en-US" b="1" dirty="0">
                  <a:solidFill>
                    <a:srgbClr val="053B5F"/>
                  </a:solidFill>
                  <a:ea typeface="微软雅黑" panose="020B0503020204020204" pitchFamily="34" charset="-122"/>
                </a:rPr>
                <a:t>信道</a:t>
              </a:r>
              <a:r>
                <a:rPr lang="zh-CN" altLang="en-US" b="1" dirty="0">
                  <a:solidFill>
                    <a:srgbClr val="C00000"/>
                  </a:solidFill>
                  <a:ea typeface="微软雅黑" panose="020B0503020204020204" pitchFamily="34" charset="-122"/>
                </a:rPr>
                <a:t>隐式智能拆分，实现了信号与电磁传播环境的信息解耦</a:t>
              </a:r>
              <a:endParaRPr lang="en-US" altLang="zh-CN" b="1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代表性成果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3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234526"/>
            <a:ext cx="12192000" cy="968254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挑战根源：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人工智能方法的引入可弥补模拟信号处理的性能损失，但对复杂无线环境缺乏泛化能力</a:t>
            </a:r>
            <a:endParaRPr lang="en-US" altLang="zh-CN" sz="2000" b="1" dirty="0">
              <a:solidFill>
                <a:srgbClr val="053B5F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解决思路：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引入解耦表征学习，解耦信号与电磁环境，破解人工智能方法难泛化的挑战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4105A0AF-CDE2-4983-A59C-A4004AEA06B5}"/>
              </a:ext>
            </a:extLst>
          </p:cNvPr>
          <p:cNvSpPr txBox="1"/>
          <p:nvPr/>
        </p:nvSpPr>
        <p:spPr bwMode="auto">
          <a:xfrm>
            <a:off x="199505" y="6029744"/>
            <a:ext cx="11792990" cy="6057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sz="1400" b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Xu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“Disentangled representation learning empowered CSI feedback using implicit channel reciprocity …,”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Trans. </a:t>
            </a:r>
            <a:r>
              <a:rPr lang="en-US" altLang="zh-CN" sz="1400" i="1" dirty="0" err="1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Wirel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Commun.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Oct. 2024.</a:t>
            </a:r>
          </a:p>
          <a:p>
            <a:pPr algn="just">
              <a:lnSpc>
                <a:spcPct val="125000"/>
              </a:lnSpc>
            </a:pP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 </a:t>
            </a:r>
            <a:r>
              <a:rPr lang="en-US" altLang="zh-CN" sz="1400" b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Xu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“Edge learning for B5G networks with distributed signal processing:</a:t>
            </a:r>
            <a:r>
              <a:rPr lang="zh-CN" altLang="en-US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r>
              <a:rPr lang="zh-CN" altLang="en-US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… ,” </a:t>
            </a:r>
            <a:r>
              <a:rPr lang="en-US" altLang="zh-CN" sz="1400" i="1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J. Sel. Topics Sig. Proc.</a:t>
            </a:r>
            <a:r>
              <a:rPr lang="en-US" altLang="zh-CN" sz="1400" dirty="0">
                <a:solidFill>
                  <a:srgbClr val="053B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Jan. 2023.</a:t>
            </a:r>
            <a:endParaRPr lang="zh-CN" altLang="en-US" sz="1400" dirty="0">
              <a:solidFill>
                <a:srgbClr val="053B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8EE60E-4A56-4FE1-BFC5-D0FC0957B57B}"/>
              </a:ext>
            </a:extLst>
          </p:cNvPr>
          <p:cNvGrpSpPr/>
          <p:nvPr/>
        </p:nvGrpSpPr>
        <p:grpSpPr>
          <a:xfrm>
            <a:off x="10649297" y="3140968"/>
            <a:ext cx="1131092" cy="2047342"/>
            <a:chOff x="10402844" y="3358907"/>
            <a:chExt cx="1131092" cy="2047342"/>
          </a:xfrm>
        </p:grpSpPr>
        <p:sp>
          <p:nvSpPr>
            <p:cNvPr id="16" name="圆角矩形 48">
              <a:extLst>
                <a:ext uri="{FF2B5EF4-FFF2-40B4-BE49-F238E27FC236}">
                  <a16:creationId xmlns:a16="http://schemas.microsoft.com/office/drawing/2014/main" id="{146F8534-F3A4-4CF7-AEC0-094AE36E4466}"/>
                </a:ext>
              </a:extLst>
            </p:cNvPr>
            <p:cNvSpPr/>
            <p:nvPr/>
          </p:nvSpPr>
          <p:spPr>
            <a:xfrm>
              <a:off x="10424745" y="3358907"/>
              <a:ext cx="1109191" cy="792000"/>
            </a:xfrm>
            <a:prstGeom prst="roundRect">
              <a:avLst>
                <a:gd name="adj" fmla="val 5189"/>
              </a:avLst>
            </a:prstGeom>
            <a:solidFill>
              <a:srgbClr val="FFC000">
                <a:alpha val="20000"/>
              </a:srgbClr>
            </a:solidFill>
            <a:ln w="9525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accent6"/>
                  </a:solidFill>
                  <a:ea typeface="微软雅黑" panose="020B0503020204020204" pitchFamily="34" charset="-122"/>
                </a:rPr>
                <a:t>可解释</a:t>
              </a:r>
              <a:endParaRPr kumimoji="1" lang="en-US" altLang="zh-CN" b="1" dirty="0">
                <a:solidFill>
                  <a:schemeClr val="accent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48">
              <a:extLst>
                <a:ext uri="{FF2B5EF4-FFF2-40B4-BE49-F238E27FC236}">
                  <a16:creationId xmlns:a16="http://schemas.microsoft.com/office/drawing/2014/main" id="{1C1B283F-097C-44BC-BB94-F4AB76A6D30B}"/>
                </a:ext>
              </a:extLst>
            </p:cNvPr>
            <p:cNvSpPr/>
            <p:nvPr/>
          </p:nvSpPr>
          <p:spPr>
            <a:xfrm>
              <a:off x="10402844" y="4614249"/>
              <a:ext cx="1109191" cy="792000"/>
            </a:xfrm>
            <a:prstGeom prst="roundRect">
              <a:avLst>
                <a:gd name="adj" fmla="val 5189"/>
              </a:avLst>
            </a:prstGeom>
            <a:solidFill>
              <a:srgbClr val="FFC000">
                <a:alpha val="20000"/>
              </a:srgbClr>
            </a:solidFill>
            <a:ln w="9525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accent6"/>
                  </a:solidFill>
                  <a:ea typeface="微软雅黑" panose="020B0503020204020204" pitchFamily="34" charset="-122"/>
                </a:rPr>
                <a:t>泛化性</a:t>
              </a:r>
              <a:endParaRPr kumimoji="1" lang="en-US" altLang="zh-CN" b="1" dirty="0">
                <a:solidFill>
                  <a:schemeClr val="accent6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79A2DE-8F9D-4749-A1BF-8D35D3622C91}"/>
              </a:ext>
            </a:extLst>
          </p:cNvPr>
          <p:cNvGrpSpPr/>
          <p:nvPr/>
        </p:nvGrpSpPr>
        <p:grpSpPr>
          <a:xfrm>
            <a:off x="11551789" y="3226590"/>
            <a:ext cx="464689" cy="1766541"/>
            <a:chOff x="11232166" y="3525436"/>
            <a:chExt cx="464689" cy="1590998"/>
          </a:xfrm>
        </p:grpSpPr>
        <p:pic>
          <p:nvPicPr>
            <p:cNvPr id="24" name="图形 23" descr="竖起的大拇指手势 纯色填充">
              <a:extLst>
                <a:ext uri="{FF2B5EF4-FFF2-40B4-BE49-F238E27FC236}">
                  <a16:creationId xmlns:a16="http://schemas.microsoft.com/office/drawing/2014/main" id="{9D6B16EF-F4BE-415D-A388-E7CA07951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32166" y="3525436"/>
              <a:ext cx="457200" cy="457200"/>
            </a:xfrm>
            <a:prstGeom prst="rect">
              <a:avLst/>
            </a:prstGeom>
          </p:spPr>
        </p:pic>
        <p:pic>
          <p:nvPicPr>
            <p:cNvPr id="25" name="图形 24" descr="竖起的大拇指手势 纯色填充">
              <a:extLst>
                <a:ext uri="{FF2B5EF4-FFF2-40B4-BE49-F238E27FC236}">
                  <a16:creationId xmlns:a16="http://schemas.microsoft.com/office/drawing/2014/main" id="{86F097AD-83DA-4AA8-8A5E-07D4552BE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39655" y="4659234"/>
              <a:ext cx="457200" cy="457200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4448B0D-9421-4BC4-9905-3FA46A585695}"/>
              </a:ext>
            </a:extLst>
          </p:cNvPr>
          <p:cNvSpPr txBox="1"/>
          <p:nvPr/>
        </p:nvSpPr>
        <p:spPr bwMode="auto">
          <a:xfrm>
            <a:off x="407368" y="6075244"/>
            <a:ext cx="11233248" cy="628633"/>
          </a:xfrm>
          <a:prstGeom prst="rect">
            <a:avLst/>
          </a:prstGeom>
          <a:solidFill>
            <a:srgbClr val="FFFFFF"/>
          </a:solidFill>
          <a:ln w="9525">
            <a:solidFill>
              <a:srgbClr val="C0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lvl="0" algn="ctr">
              <a:lnSpc>
                <a:spcPct val="125000"/>
              </a:lnSpc>
              <a:defRPr sz="2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在以直达径为主的传播环境下训练，实现了在丰富散射环境下高泛化性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6B761D5-AD56-4A0C-8B60-57E280E7CCF9}"/>
              </a:ext>
            </a:extLst>
          </p:cNvPr>
          <p:cNvGrpSpPr/>
          <p:nvPr/>
        </p:nvGrpSpPr>
        <p:grpSpPr>
          <a:xfrm>
            <a:off x="564064" y="3717860"/>
            <a:ext cx="5243904" cy="2192524"/>
            <a:chOff x="6023992" y="2906082"/>
            <a:chExt cx="5400600" cy="2392426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549C088-A7A8-4B4D-A7A0-2C5B60AC4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41" t="10115" r="5334" b="6812"/>
            <a:stretch/>
          </p:blipFill>
          <p:spPr>
            <a:xfrm>
              <a:off x="6023992" y="2906082"/>
              <a:ext cx="5400600" cy="2278114"/>
            </a:xfrm>
            <a:prstGeom prst="rect">
              <a:avLst/>
            </a:prstGeom>
          </p:spPr>
        </p:pic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91B51BA-B68D-4252-91E2-A668BA2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0761" y="4634699"/>
              <a:ext cx="0" cy="3187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EA7AA46-82CB-49C2-A9CA-9468C4D7EA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7421" y="4682500"/>
              <a:ext cx="0" cy="273072"/>
            </a:xfrm>
            <a:prstGeom prst="line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B20D12DA-8F02-4E06-AE55-0ABAACBF6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4231" y="4935589"/>
              <a:ext cx="46319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ACB45AD-B80B-4FE7-B4CF-D1FE08835EAF}"/>
                </a:ext>
              </a:extLst>
            </p:cNvPr>
            <p:cNvSpPr/>
            <p:nvPr/>
          </p:nvSpPr>
          <p:spPr>
            <a:xfrm>
              <a:off x="8286257" y="4923162"/>
              <a:ext cx="1296142" cy="3753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22"/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训练环境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FC102EB-B168-408C-A5E1-ACA366CC946B}"/>
                </a:ext>
              </a:extLst>
            </p:cNvPr>
            <p:cNvSpPr/>
            <p:nvPr/>
          </p:nvSpPr>
          <p:spPr>
            <a:xfrm>
              <a:off x="8581289" y="4382383"/>
              <a:ext cx="258943" cy="25443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8CB954D-9399-4726-9261-84CFB58BC56C}"/>
                </a:ext>
              </a:extLst>
            </p:cNvPr>
            <p:cNvSpPr/>
            <p:nvPr/>
          </p:nvSpPr>
          <p:spPr>
            <a:xfrm>
              <a:off x="9014495" y="4371315"/>
              <a:ext cx="296717" cy="296717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6C514CB-01BB-4EC4-802D-CB3D7E8F26ED}"/>
              </a:ext>
            </a:extLst>
          </p:cNvPr>
          <p:cNvGrpSpPr/>
          <p:nvPr/>
        </p:nvGrpSpPr>
        <p:grpSpPr>
          <a:xfrm>
            <a:off x="906317" y="4205355"/>
            <a:ext cx="4509596" cy="843328"/>
            <a:chOff x="1007468" y="4618512"/>
            <a:chExt cx="4600069" cy="920218"/>
          </a:xfrm>
        </p:grpSpPr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9F3BCFB8-C200-47C4-894F-9BE0473E772B}"/>
                </a:ext>
              </a:extLst>
            </p:cNvPr>
            <p:cNvCxnSpPr>
              <a:cxnSpLocks/>
            </p:cNvCxnSpPr>
            <p:nvPr/>
          </p:nvCxnSpPr>
          <p:spPr>
            <a:xfrm>
              <a:off x="1965120" y="4618512"/>
              <a:ext cx="1684202" cy="851943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DCC24BE7-02A9-4DA3-B4B3-321E1A1B372E}"/>
                </a:ext>
              </a:extLst>
            </p:cNvPr>
            <p:cNvCxnSpPr>
              <a:cxnSpLocks/>
            </p:cNvCxnSpPr>
            <p:nvPr/>
          </p:nvCxnSpPr>
          <p:spPr>
            <a:xfrm>
              <a:off x="1007468" y="4618512"/>
              <a:ext cx="4600069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555F100F-BE61-447C-AA06-3C3C4B57385F}"/>
                </a:ext>
              </a:extLst>
            </p:cNvPr>
            <p:cNvCxnSpPr>
              <a:cxnSpLocks/>
            </p:cNvCxnSpPr>
            <p:nvPr/>
          </p:nvCxnSpPr>
          <p:spPr>
            <a:xfrm>
              <a:off x="1007468" y="5219974"/>
              <a:ext cx="2604137" cy="318756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C08995F8-F1BE-4896-A9FF-EB78765EB28F}"/>
              </a:ext>
            </a:extLst>
          </p:cNvPr>
          <p:cNvSpPr/>
          <p:nvPr/>
        </p:nvSpPr>
        <p:spPr>
          <a:xfrm>
            <a:off x="918306" y="4911802"/>
            <a:ext cx="1120312" cy="2719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2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测试环境</a:t>
            </a:r>
          </a:p>
        </p:txBody>
      </p:sp>
      <p:pic>
        <p:nvPicPr>
          <p:cNvPr id="58" name="F-step.pdf" descr="F-step.pdf">
            <a:extLst>
              <a:ext uri="{FF2B5EF4-FFF2-40B4-BE49-F238E27FC236}">
                <a16:creationId xmlns:a16="http://schemas.microsoft.com/office/drawing/2014/main" id="{F04F94EB-3D8A-49DB-8A28-2E4E016D0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74" y="2356815"/>
            <a:ext cx="4816078" cy="1319883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矩形 58">
            <a:extLst>
              <a:ext uri="{FF2B5EF4-FFF2-40B4-BE49-F238E27FC236}">
                <a16:creationId xmlns:a16="http://schemas.microsoft.com/office/drawing/2014/main" id="{F9DCD6C3-2A15-49F1-BCC0-DDCAC50AA050}"/>
              </a:ext>
            </a:extLst>
          </p:cNvPr>
          <p:cNvSpPr/>
          <p:nvPr/>
        </p:nvSpPr>
        <p:spPr bwMode="auto">
          <a:xfrm>
            <a:off x="407368" y="2289020"/>
            <a:ext cx="5400600" cy="3646965"/>
          </a:xfrm>
          <a:prstGeom prst="rect">
            <a:avLst/>
          </a:prstGeom>
          <a:noFill/>
          <a:ln w="6350" cap="flat" cmpd="sng" algn="ctr">
            <a:solidFill>
              <a:srgbClr val="1111F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05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代表性成果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3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212631"/>
            <a:ext cx="12192000" cy="2360385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288000" tIns="0" rIns="180000" bIns="72000" numCol="1" rtlCol="0" anchor="ctr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ts val="600"/>
              </a:spcBef>
              <a:buClr>
                <a:srgbClr val="053B5F"/>
              </a:buClr>
              <a:buFont typeface="+mj-ea"/>
              <a:buAutoNum type="circleNumDbPlain"/>
            </a:pPr>
            <a:r>
              <a:rPr lang="zh-CN" altLang="en-US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智能通信建模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理论成果被选为国际信号处理学会权威期刊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JSTSP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封面论文（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 1</a:t>
            </a:r>
            <a:r>
              <a:rPr lang="en-US" altLang="zh-CN" sz="2000" b="1" dirty="0">
                <a:solidFill>
                  <a:srgbClr val="C00000"/>
                </a:solidFill>
                <a:latin typeface="Lucida Sans" panose="020B0602030504020204" pitchFamily="34" charset="0"/>
                <a:ea typeface="微软雅黑" panose="020B0503020204020204" pitchFamily="34" charset="-122"/>
              </a:rPr>
              <a:t>‰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热点论文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）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ts val="600"/>
              </a:spcBef>
              <a:buClr>
                <a:srgbClr val="053B5F"/>
              </a:buClr>
              <a:buFont typeface="+mj-ea"/>
              <a:buAutoNum type="circleNumDbPlain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与中移动合作，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在现网实测数据下网络核心指标预测误差量级降低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，基站定位精度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70%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提升至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97.8%</a:t>
            </a:r>
          </a:p>
          <a:p>
            <a:pPr marL="457200" indent="-457200" eaLnBrk="1" hangingPunct="1">
              <a:lnSpc>
                <a:spcPct val="15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与中联通研究院、中兴公司等合作，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开展试点示范应用，获先进性评价，新增显著经济效益</a:t>
            </a:r>
          </a:p>
          <a:p>
            <a:pPr marL="457200" indent="-457200" eaLnBrk="1" hangingPunct="1">
              <a:lnSpc>
                <a:spcPct val="15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智能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MIMO CSI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压缩技术与小米公司合作，提交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3GPP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国际标准化组织提案、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 IMT-2030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技术文稿</a:t>
            </a:r>
            <a:endParaRPr lang="en-US" altLang="zh-CN" sz="2000" b="1" dirty="0">
              <a:solidFill>
                <a:srgbClr val="053B5F"/>
              </a:solidFill>
              <a:latin typeface="+mj-ea"/>
              <a:ea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3F19435-74BE-4E8E-8EC5-3AF1ABF075E0}"/>
              </a:ext>
            </a:extLst>
          </p:cNvPr>
          <p:cNvGrpSpPr/>
          <p:nvPr/>
        </p:nvGrpSpPr>
        <p:grpSpPr>
          <a:xfrm>
            <a:off x="632818" y="3789040"/>
            <a:ext cx="10970308" cy="2740328"/>
            <a:chOff x="726690" y="3640998"/>
            <a:chExt cx="10970308" cy="274032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C0E0952-7C8C-4351-875E-3964D05F0588}"/>
                </a:ext>
              </a:extLst>
            </p:cNvPr>
            <p:cNvGrpSpPr/>
            <p:nvPr/>
          </p:nvGrpSpPr>
          <p:grpSpPr>
            <a:xfrm>
              <a:off x="3021520" y="3640999"/>
              <a:ext cx="2504652" cy="2740327"/>
              <a:chOff x="6657941" y="801542"/>
              <a:chExt cx="4632852" cy="5068780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127BBBC8-DE9D-455F-B2F8-C54475D642FA}"/>
                  </a:ext>
                </a:extLst>
              </p:cNvPr>
              <p:cNvGrpSpPr/>
              <p:nvPr/>
            </p:nvGrpSpPr>
            <p:grpSpPr>
              <a:xfrm>
                <a:off x="6839314" y="868680"/>
                <a:ext cx="4421194" cy="4974212"/>
                <a:chOff x="2219269" y="336656"/>
                <a:chExt cx="2593923" cy="2821380"/>
              </a:xfrm>
            </p:grpSpPr>
            <p:pic>
              <p:nvPicPr>
                <p:cNvPr id="12" name="图片 1">
                  <a:extLst>
                    <a:ext uri="{FF2B5EF4-FFF2-40B4-BE49-F238E27FC236}">
                      <a16:creationId xmlns:a16="http://schemas.microsoft.com/office/drawing/2014/main" id="{AE1825CC-45EA-4A80-91C7-67C93BD56E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286" r="967"/>
                <a:stretch/>
              </p:blipFill>
              <p:spPr bwMode="auto">
                <a:xfrm>
                  <a:off x="2219269" y="1815630"/>
                  <a:ext cx="2593923" cy="13424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图片 1">
                  <a:extLst>
                    <a:ext uri="{FF2B5EF4-FFF2-40B4-BE49-F238E27FC236}">
                      <a16:creationId xmlns:a16="http://schemas.microsoft.com/office/drawing/2014/main" id="{91D27DD7-0BF9-4974-8FE3-C4DBC6387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19270" y="336656"/>
                  <a:ext cx="2593922" cy="14522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3666EDB-6826-4B53-969E-C35E9278EEE7}"/>
                  </a:ext>
                </a:extLst>
              </p:cNvPr>
              <p:cNvSpPr/>
              <p:nvPr/>
            </p:nvSpPr>
            <p:spPr>
              <a:xfrm>
                <a:off x="6657941" y="801542"/>
                <a:ext cx="4632852" cy="5068780"/>
              </a:xfrm>
              <a:prstGeom prst="rect">
                <a:avLst/>
              </a:prstGeom>
              <a:noFill/>
              <a:ln w="6350">
                <a:solidFill>
                  <a:srgbClr val="97BF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71BF2A-E6D8-47C9-A93A-4F460A115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7664" y="3640998"/>
              <a:ext cx="1862392" cy="2740327"/>
            </a:xfrm>
            <a:prstGeom prst="rect">
              <a:avLst/>
            </a:prstGeom>
            <a:ln w="6350">
              <a:solidFill>
                <a:srgbClr val="97BFE4"/>
              </a:solidFill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CCF4ACB-573C-48D8-AF5C-07348B96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4606" y="3640998"/>
              <a:ext cx="1862392" cy="2740327"/>
            </a:xfrm>
            <a:prstGeom prst="rect">
              <a:avLst/>
            </a:prstGeom>
            <a:ln w="6350">
              <a:solidFill>
                <a:srgbClr val="97BFE4"/>
              </a:solidFill>
            </a:ln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BB3D630-6C06-4535-A346-D690E79E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6690" y="3640999"/>
              <a:ext cx="2197730" cy="2740326"/>
            </a:xfrm>
            <a:prstGeom prst="rect">
              <a:avLst/>
            </a:prstGeom>
            <a:ln w="6350">
              <a:solidFill>
                <a:srgbClr val="97BFE4"/>
              </a:solidFill>
            </a:ln>
          </p:spPr>
        </p:pic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7EADA86-1CEA-461E-A870-0008F576FEC6}"/>
              </a:ext>
            </a:extLst>
          </p:cNvPr>
          <p:cNvCxnSpPr/>
          <p:nvPr/>
        </p:nvCxnSpPr>
        <p:spPr bwMode="auto">
          <a:xfrm>
            <a:off x="10281890" y="5534900"/>
            <a:ext cx="1224136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930F9F1-D2CF-4758-8566-25011D56DA05}"/>
              </a:ext>
            </a:extLst>
          </p:cNvPr>
          <p:cNvCxnSpPr>
            <a:cxnSpLocks/>
          </p:cNvCxnSpPr>
          <p:nvPr/>
        </p:nvCxnSpPr>
        <p:spPr bwMode="auto">
          <a:xfrm>
            <a:off x="9849842" y="5658184"/>
            <a:ext cx="648072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8213BAF-1A08-419B-B459-41B1CA0E80FF}"/>
              </a:ext>
            </a:extLst>
          </p:cNvPr>
          <p:cNvCxnSpPr>
            <a:cxnSpLocks/>
          </p:cNvCxnSpPr>
          <p:nvPr/>
        </p:nvCxnSpPr>
        <p:spPr bwMode="auto">
          <a:xfrm>
            <a:off x="8553698" y="5433614"/>
            <a:ext cx="864096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ACACF3E-5C9A-4F23-8963-28C02946744B}"/>
              </a:ext>
            </a:extLst>
          </p:cNvPr>
          <p:cNvCxnSpPr>
            <a:cxnSpLocks/>
          </p:cNvCxnSpPr>
          <p:nvPr/>
        </p:nvCxnSpPr>
        <p:spPr bwMode="auto">
          <a:xfrm>
            <a:off x="6321450" y="5310330"/>
            <a:ext cx="1080120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960E17E-5A3E-46B2-BB61-0006FDEAFE0B}"/>
              </a:ext>
            </a:extLst>
          </p:cNvPr>
          <p:cNvSpPr txBox="1"/>
          <p:nvPr/>
        </p:nvSpPr>
        <p:spPr>
          <a:xfrm>
            <a:off x="4044023" y="3999175"/>
            <a:ext cx="1388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kern="0" dirty="0">
                <a:solidFill>
                  <a:srgbClr val="C00000"/>
                </a:solidFill>
                <a:latin typeface="+mj-ea"/>
                <a:ea typeface="+mj-ea"/>
              </a:rPr>
              <a:t>中移动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C8423C0-1D80-4F2A-B302-D24A072289A9}"/>
              </a:ext>
            </a:extLst>
          </p:cNvPr>
          <p:cNvSpPr txBox="1"/>
          <p:nvPr/>
        </p:nvSpPr>
        <p:spPr>
          <a:xfrm>
            <a:off x="8214287" y="3999175"/>
            <a:ext cx="1331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kern="0" dirty="0">
                <a:solidFill>
                  <a:srgbClr val="C00000"/>
                </a:solidFill>
                <a:latin typeface="+mj-ea"/>
                <a:ea typeface="+mj-ea"/>
              </a:rPr>
              <a:t>中联通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BB52AE4-375F-4F62-8D58-8C4711762585}"/>
              </a:ext>
            </a:extLst>
          </p:cNvPr>
          <p:cNvSpPr txBox="1"/>
          <p:nvPr/>
        </p:nvSpPr>
        <p:spPr>
          <a:xfrm>
            <a:off x="10691674" y="3999175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</a:rPr>
              <a:t>小米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E7A563-FC1C-B0B5-90B9-EF66E2B919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4" t="8437" r="11663" b="8681"/>
          <a:stretch/>
        </p:blipFill>
        <p:spPr>
          <a:xfrm>
            <a:off x="5698556" y="3825496"/>
            <a:ext cx="1760048" cy="2667414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4C700944-529E-44B8-A666-BC132F9A3178}"/>
              </a:ext>
            </a:extLst>
          </p:cNvPr>
          <p:cNvSpPr/>
          <p:nvPr/>
        </p:nvSpPr>
        <p:spPr>
          <a:xfrm flipH="1">
            <a:off x="5584700" y="3789041"/>
            <a:ext cx="1970702" cy="2740326"/>
          </a:xfrm>
          <a:prstGeom prst="rect">
            <a:avLst/>
          </a:prstGeom>
          <a:noFill/>
          <a:ln w="6350">
            <a:solidFill>
              <a:srgbClr val="97BF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1EEEE31-48F2-44C7-B5B7-F11AC2C6C513}"/>
              </a:ext>
            </a:extLst>
          </p:cNvPr>
          <p:cNvSpPr txBox="1"/>
          <p:nvPr/>
        </p:nvSpPr>
        <p:spPr>
          <a:xfrm>
            <a:off x="6211179" y="3978959"/>
            <a:ext cx="1331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kern="0" dirty="0">
                <a:solidFill>
                  <a:srgbClr val="C00000"/>
                </a:solidFill>
                <a:latin typeface="+mj-ea"/>
                <a:ea typeface="+mj-ea"/>
              </a:rPr>
              <a:t>中兴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6D8B3D1-606E-4652-8B33-98F5C4741A29}"/>
              </a:ext>
            </a:extLst>
          </p:cNvPr>
          <p:cNvCxnSpPr>
            <a:cxnSpLocks/>
          </p:cNvCxnSpPr>
          <p:nvPr/>
        </p:nvCxnSpPr>
        <p:spPr bwMode="auto">
          <a:xfrm>
            <a:off x="5889402" y="5085184"/>
            <a:ext cx="1358726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32370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15617"/>
            <a:ext cx="10297144" cy="533400"/>
          </a:xfrm>
        </p:spPr>
        <p:txBody>
          <a:bodyPr/>
          <a:lstStyle/>
          <a:p>
            <a:r>
              <a:rPr lang="zh-CN" altLang="en-US" dirty="0"/>
              <a:t>服务国家战略：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牵头国家重点研发计划“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6G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总体”项目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146784"/>
            <a:ext cx="12192000" cy="865857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468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lvl="0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200" b="1" dirty="0">
                <a:solidFill>
                  <a:srgbClr val="053B5F"/>
                </a:solidFill>
                <a:ea typeface="微软雅黑" panose="020B0503020204020204" pitchFamily="34" charset="-122"/>
              </a:rPr>
              <a:t>发展移动通信网络是国家重大科技战略。</a:t>
            </a:r>
            <a:r>
              <a:rPr lang="en-US" altLang="zh-CN" sz="2200" b="1" dirty="0">
                <a:solidFill>
                  <a:srgbClr val="053B5F"/>
                </a:solidFill>
                <a:ea typeface="微软雅黑" panose="020B0503020204020204" pitchFamily="34" charset="-122"/>
              </a:rPr>
              <a:t>2019</a:t>
            </a:r>
            <a:r>
              <a:rPr lang="zh-CN" altLang="en-US" sz="2200" b="1" dirty="0">
                <a:solidFill>
                  <a:srgbClr val="053B5F"/>
                </a:solidFill>
                <a:ea typeface="微软雅黑" panose="020B0503020204020204" pitchFamily="34" charset="-122"/>
              </a:rPr>
              <a:t>年科技部会同五大部委，启动国家首批</a:t>
            </a:r>
            <a:r>
              <a:rPr lang="en-US" altLang="zh-CN" sz="2200" b="1" dirty="0">
                <a:solidFill>
                  <a:srgbClr val="053B5F"/>
                </a:solidFill>
                <a:ea typeface="微软雅黑" panose="020B0503020204020204" pitchFamily="34" charset="-122"/>
              </a:rPr>
              <a:t>6G</a:t>
            </a:r>
            <a:r>
              <a:rPr lang="zh-CN" altLang="en-US" sz="2200" b="1" dirty="0">
                <a:solidFill>
                  <a:srgbClr val="053B5F"/>
                </a:solidFill>
                <a:ea typeface="微软雅黑" panose="020B0503020204020204" pitchFamily="34" charset="-122"/>
              </a:rPr>
              <a:t>专项</a:t>
            </a:r>
            <a:endParaRPr lang="en-US" altLang="zh-CN" sz="2200" b="1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CD43D5-037E-4195-86E5-C6B6202BC749}" type="slidenum"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6A635EF-D362-4927-ABDD-5D089145313E}"/>
              </a:ext>
            </a:extLst>
          </p:cNvPr>
          <p:cNvGrpSpPr/>
          <p:nvPr/>
        </p:nvGrpSpPr>
        <p:grpSpPr>
          <a:xfrm>
            <a:off x="533891" y="2186224"/>
            <a:ext cx="5483289" cy="2325941"/>
            <a:chOff x="401649" y="2625622"/>
            <a:chExt cx="5483289" cy="2325941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DCD527D-127B-46BB-898E-9FA99CA80EB1}"/>
                </a:ext>
              </a:extLst>
            </p:cNvPr>
            <p:cNvSpPr txBox="1"/>
            <p:nvPr/>
          </p:nvSpPr>
          <p:spPr bwMode="auto">
            <a:xfrm>
              <a:off x="552744" y="3239878"/>
              <a:ext cx="5332194" cy="1695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tIns="3600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担任项目首席，依托紫金山实验室国家级平台</a:t>
              </a:r>
              <a:endParaRPr lang="en-US" altLang="zh-CN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被推荐为“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国家重点研发计划重大科技成果</a:t>
              </a:r>
              <a:r>
                <a:rPr lang="zh-CN" altLang="en-US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”，写入科技部“十四五重大科技成果”报告</a:t>
              </a:r>
              <a:endParaRPr lang="en-US" altLang="zh-CN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结题验收 </a:t>
              </a:r>
              <a:r>
                <a:rPr lang="en-US" altLang="zh-CN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93.2 </a:t>
              </a:r>
              <a:r>
                <a:rPr lang="zh-CN" altLang="en-US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分（</a:t>
              </a:r>
              <a:r>
                <a:rPr lang="en-US" altLang="zh-CN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档），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绩效等级“优秀”</a:t>
              </a:r>
              <a:endPara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869B08E-4284-4095-985D-111344F18FD7}"/>
                </a:ext>
              </a:extLst>
            </p:cNvPr>
            <p:cNvSpPr/>
            <p:nvPr/>
          </p:nvSpPr>
          <p:spPr bwMode="auto">
            <a:xfrm>
              <a:off x="407368" y="3068960"/>
              <a:ext cx="5400600" cy="1882603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D7CF486-0ED3-490F-93E1-E32A47AD70B6}"/>
                </a:ext>
              </a:extLst>
            </p:cNvPr>
            <p:cNvSpPr txBox="1"/>
            <p:nvPr/>
          </p:nvSpPr>
          <p:spPr bwMode="auto">
            <a:xfrm>
              <a:off x="401649" y="2625622"/>
              <a:ext cx="5406319" cy="570119"/>
            </a:xfrm>
            <a:prstGeom prst="rect">
              <a:avLst/>
            </a:prstGeom>
            <a:solidFill>
              <a:srgbClr val="17177A"/>
            </a:solidFill>
            <a:ln w="3175">
              <a:solidFill>
                <a:srgbClr val="17177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200" b="1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牵头国家重点研发计划“</a:t>
              </a:r>
              <a:r>
                <a:rPr lang="en-US" altLang="zh-CN" sz="2200" b="1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6G</a:t>
              </a:r>
              <a:r>
                <a:rPr lang="zh-CN" altLang="en-US" sz="2200" b="1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总体” 项目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3664AC2-346F-40B8-9A24-00A72563C9A7}"/>
              </a:ext>
            </a:extLst>
          </p:cNvPr>
          <p:cNvGrpSpPr/>
          <p:nvPr/>
        </p:nvGrpSpPr>
        <p:grpSpPr>
          <a:xfrm>
            <a:off x="6312024" y="2185351"/>
            <a:ext cx="5493306" cy="2325941"/>
            <a:chOff x="401649" y="2625622"/>
            <a:chExt cx="5493306" cy="2325941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A2CF5FF-1F07-4DBF-BCEE-A7B4A3E4530F}"/>
                </a:ext>
              </a:extLst>
            </p:cNvPr>
            <p:cNvSpPr txBox="1"/>
            <p:nvPr/>
          </p:nvSpPr>
          <p:spPr bwMode="auto">
            <a:xfrm>
              <a:off x="582832" y="3238576"/>
              <a:ext cx="5312123" cy="1695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tIns="3600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53B5F"/>
                </a:buClr>
                <a:buFont typeface="Wingdings" panose="05000000000000000000" pitchFamily="2" charset="2"/>
                <a:buChar char="l"/>
              </a:pP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日，习近平总书记走进紫金山实验室，详细了解</a:t>
              </a:r>
              <a:r>
                <a:rPr lang="en-US" altLang="zh-CN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6G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总体项目等重大科技任务攻关情况，嘱咐“要把握机遇、再立新功。”</a:t>
              </a:r>
            </a:p>
            <a:p>
              <a:pPr marL="285750" indent="-285750">
                <a:lnSpc>
                  <a:spcPct val="150000"/>
                </a:lnSpc>
                <a:buClr>
                  <a:srgbClr val="053B5F"/>
                </a:buClr>
                <a:buFont typeface="Wingdings" panose="05000000000000000000" pitchFamily="2" charset="2"/>
                <a:buChar char="l"/>
              </a:pPr>
              <a:r>
                <a:rPr lang="en-US" altLang="zh-CN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2023</a:t>
              </a:r>
              <a:r>
                <a:rPr lang="zh-CN" altLang="en-US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年荣获第</a:t>
              </a:r>
              <a:r>
                <a:rPr lang="en-US" altLang="zh-CN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r>
                <a:rPr lang="zh-CN" altLang="en-US" b="1" dirty="0">
                  <a:solidFill>
                    <a:srgbClr val="053B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届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“中国青年五四奖章集体”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F089CF3-79EC-4CFA-A175-38A3EB77980E}"/>
                </a:ext>
              </a:extLst>
            </p:cNvPr>
            <p:cNvSpPr/>
            <p:nvPr/>
          </p:nvSpPr>
          <p:spPr bwMode="auto">
            <a:xfrm>
              <a:off x="407368" y="3068960"/>
              <a:ext cx="5400600" cy="1882603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39D8DE-029C-4CDD-9390-4FB86244684F}"/>
                </a:ext>
              </a:extLst>
            </p:cNvPr>
            <p:cNvSpPr txBox="1"/>
            <p:nvPr/>
          </p:nvSpPr>
          <p:spPr bwMode="auto">
            <a:xfrm>
              <a:off x="401649" y="2625622"/>
              <a:ext cx="5406319" cy="570993"/>
            </a:xfrm>
            <a:prstGeom prst="rect">
              <a:avLst/>
            </a:prstGeom>
            <a:solidFill>
              <a:srgbClr val="17177A"/>
            </a:solidFill>
            <a:ln w="3175">
              <a:solidFill>
                <a:srgbClr val="17177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200" b="1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得到党中央、团中央的关注与嘱咐</a:t>
              </a:r>
            </a:p>
          </p:txBody>
        </p: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7393BFF4-3E8D-400A-A229-8468C5E26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5" y="4732610"/>
            <a:ext cx="1503445" cy="1736722"/>
          </a:xfrm>
          <a:prstGeom prst="rect">
            <a:avLst/>
          </a:prstGeom>
          <a:ln w="3175">
            <a:solidFill>
              <a:srgbClr val="97BFE4"/>
            </a:solidFill>
          </a:ln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BC61E7DC-0C25-4506-9050-96FB613C2278}"/>
              </a:ext>
            </a:extLst>
          </p:cNvPr>
          <p:cNvSpPr txBox="1"/>
          <p:nvPr/>
        </p:nvSpPr>
        <p:spPr>
          <a:xfrm>
            <a:off x="1673037" y="4866124"/>
            <a:ext cx="1972193" cy="741357"/>
          </a:xfrm>
          <a:prstGeom prst="rect">
            <a:avLst/>
          </a:prstGeom>
          <a:solidFill>
            <a:srgbClr val="E6F5FF"/>
          </a:solidFill>
        </p:spPr>
        <p:txBody>
          <a:bodyPr wrap="square" t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6G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总体技术研究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项目负责人：许威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587AAD7-B38C-47DA-8E17-3FA14C960A4C}"/>
              </a:ext>
            </a:extLst>
          </p:cNvPr>
          <p:cNvCxnSpPr/>
          <p:nvPr/>
        </p:nvCxnSpPr>
        <p:spPr bwMode="auto">
          <a:xfrm>
            <a:off x="1155689" y="5045604"/>
            <a:ext cx="497612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3050E81E-8D8B-41CF-9D11-F03C066A3E4D}"/>
              </a:ext>
            </a:extLst>
          </p:cNvPr>
          <p:cNvGrpSpPr/>
          <p:nvPr/>
        </p:nvGrpSpPr>
        <p:grpSpPr>
          <a:xfrm>
            <a:off x="4264910" y="4736346"/>
            <a:ext cx="1503443" cy="1736722"/>
            <a:chOff x="575404" y="4838952"/>
            <a:chExt cx="1503443" cy="173672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420359-6C48-493A-90BE-652FFBD1E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404" y="4838952"/>
              <a:ext cx="1503443" cy="1736722"/>
            </a:xfrm>
            <a:prstGeom prst="rect">
              <a:avLst/>
            </a:prstGeom>
            <a:ln w="3175">
              <a:solidFill>
                <a:srgbClr val="97BFE4"/>
              </a:solidFill>
            </a:ln>
          </p:spPr>
        </p:pic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E84BAB7-9EFD-4EC4-8D3C-72816B887637}"/>
                </a:ext>
              </a:extLst>
            </p:cNvPr>
            <p:cNvCxnSpPr/>
            <p:nvPr/>
          </p:nvCxnSpPr>
          <p:spPr bwMode="auto">
            <a:xfrm>
              <a:off x="1464278" y="6042234"/>
              <a:ext cx="497612" cy="0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727796F-DEC6-4110-B7A5-9DC6DFFC2EAC}"/>
                </a:ext>
              </a:extLst>
            </p:cNvPr>
            <p:cNvCxnSpPr/>
            <p:nvPr/>
          </p:nvCxnSpPr>
          <p:spPr bwMode="auto">
            <a:xfrm>
              <a:off x="653622" y="6102576"/>
              <a:ext cx="497612" cy="0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9967E8D7-5CBC-4360-A354-DF68D0F55F82}"/>
              </a:ext>
            </a:extLst>
          </p:cNvPr>
          <p:cNvSpPr/>
          <p:nvPr/>
        </p:nvSpPr>
        <p:spPr bwMode="auto">
          <a:xfrm>
            <a:off x="533890" y="4666513"/>
            <a:ext cx="5406320" cy="1889321"/>
          </a:xfrm>
          <a:prstGeom prst="rect">
            <a:avLst/>
          </a:prstGeom>
          <a:noFill/>
          <a:ln w="31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4A5B3C6-A31B-41AB-A4BA-10FB3150DB1E}"/>
              </a:ext>
            </a:extLst>
          </p:cNvPr>
          <p:cNvGrpSpPr/>
          <p:nvPr/>
        </p:nvGrpSpPr>
        <p:grpSpPr>
          <a:xfrm>
            <a:off x="6312024" y="4663848"/>
            <a:ext cx="5400600" cy="1889321"/>
            <a:chOff x="6301588" y="4753043"/>
            <a:chExt cx="5400600" cy="1889321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2D3C930-C2E3-4C0B-9A4A-3E8E731A6E93}"/>
                </a:ext>
              </a:extLst>
            </p:cNvPr>
            <p:cNvSpPr/>
            <p:nvPr/>
          </p:nvSpPr>
          <p:spPr bwMode="auto">
            <a:xfrm>
              <a:off x="6301588" y="4753043"/>
              <a:ext cx="5400600" cy="1889321"/>
            </a:xfrm>
            <a:prstGeom prst="rect">
              <a:avLst/>
            </a:prstGeom>
            <a:noFill/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E1E17FAD-9B32-41C3-A19F-2CAC92BFB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9" t="39884" r="6475" b="9566"/>
            <a:stretch/>
          </p:blipFill>
          <p:spPr>
            <a:xfrm>
              <a:off x="6349743" y="4789942"/>
              <a:ext cx="5307365" cy="182296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413B155-7396-4D7E-9043-35D72C5ACBDA}"/>
                </a:ext>
              </a:extLst>
            </p:cNvPr>
            <p:cNvSpPr/>
            <p:nvPr/>
          </p:nvSpPr>
          <p:spPr>
            <a:xfrm>
              <a:off x="7036980" y="5934478"/>
              <a:ext cx="420370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kern="0" dirty="0">
                  <a:solidFill>
                    <a:srgbClr val="FFFF00"/>
                  </a:solidFill>
                  <a:latin typeface="Arial" panose="020B0604020202020204"/>
                  <a:ea typeface="微软雅黑" panose="020B0503020204020204" pitchFamily="34" charset="-122"/>
                  <a:cs typeface="Times New Roman" panose="02020603050405020304" pitchFamily="18" charset="0"/>
                </a:rPr>
                <a:t>获奖词：牵头国家</a:t>
              </a:r>
              <a:r>
                <a:rPr lang="en-US" altLang="zh-CN" sz="2000" b="1" kern="0" dirty="0">
                  <a:solidFill>
                    <a:srgbClr val="FFFF00"/>
                  </a:solidFill>
                  <a:latin typeface="Arial" panose="020B0604020202020204"/>
                  <a:ea typeface="微软雅黑" panose="020B0503020204020204" pitchFamily="34" charset="-122"/>
                  <a:cs typeface="Times New Roman" panose="02020603050405020304" pitchFamily="18" charset="0"/>
                </a:rPr>
                <a:t>6G</a:t>
              </a:r>
              <a:r>
                <a:rPr lang="zh-CN" altLang="en-US" sz="2000" b="1" kern="0" dirty="0">
                  <a:solidFill>
                    <a:srgbClr val="FFFF00"/>
                  </a:solidFill>
                  <a:latin typeface="Arial" panose="020B0604020202020204"/>
                  <a:ea typeface="微软雅黑" panose="020B0503020204020204" pitchFamily="34" charset="-122"/>
                  <a:cs typeface="Times New Roman" panose="02020603050405020304" pitchFamily="18" charset="0"/>
                </a:rPr>
                <a:t>总体技术研究项目，攻克系列核心技术。</a:t>
              </a:r>
              <a:endParaRPr lang="zh-CN" altLang="en-US" sz="2000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B51E1F9-87EC-4B63-8A43-D7C985DF3E19}"/>
              </a:ext>
            </a:extLst>
          </p:cNvPr>
          <p:cNvCxnSpPr/>
          <p:nvPr/>
        </p:nvCxnSpPr>
        <p:spPr bwMode="auto">
          <a:xfrm>
            <a:off x="877197" y="5421017"/>
            <a:ext cx="497612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0DAF5AB-6518-4E2A-850A-E193A8C7B8B7}"/>
              </a:ext>
            </a:extLst>
          </p:cNvPr>
          <p:cNvSpPr txBox="1"/>
          <p:nvPr/>
        </p:nvSpPr>
        <p:spPr>
          <a:xfrm>
            <a:off x="2370935" y="5788077"/>
            <a:ext cx="1972193" cy="655090"/>
          </a:xfrm>
          <a:prstGeom prst="rect">
            <a:avLst/>
          </a:prstGeom>
          <a:solidFill>
            <a:srgbClr val="E6F5FF"/>
          </a:solidFill>
        </p:spPr>
        <p:txBody>
          <a:bodyPr wrap="square" t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评分为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93.</a:t>
            </a:r>
            <a:r>
              <a:rPr kumimoji="0" lang="en-US" altLang="zh-CN" sz="1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1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kumimoji="0" lang="en-US" altLang="zh-CN" sz="1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</a:t>
            </a:r>
            <a:r>
              <a:rPr kumimoji="0" lang="zh-CN" altLang="en-US" sz="1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档</a:t>
            </a:r>
            <a:r>
              <a:rPr kumimoji="0" lang="en-US" altLang="zh-CN" sz="1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绩效等级为“优秀”</a:t>
            </a: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1EAA019B-6C5F-4303-BFFD-1D912314DBC0}"/>
              </a:ext>
            </a:extLst>
          </p:cNvPr>
          <p:cNvSpPr/>
          <p:nvPr/>
        </p:nvSpPr>
        <p:spPr bwMode="auto">
          <a:xfrm>
            <a:off x="8604533" y="4866124"/>
            <a:ext cx="216024" cy="291068"/>
          </a:xfrm>
          <a:prstGeom prst="downArrow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44F5D6-EAEF-4479-BCDC-DD3A02366583}"/>
              </a:ext>
            </a:extLst>
          </p:cNvPr>
          <p:cNvSpPr/>
          <p:nvPr/>
        </p:nvSpPr>
        <p:spPr>
          <a:xfrm>
            <a:off x="8755509" y="47477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FFFF00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 pitchFamily="18" charset="0"/>
              </a:rPr>
              <a:t>申报人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82176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068644"/>
            <a:ext cx="12192000" cy="2648388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540000" bIns="72000" numCol="1" rtlCol="0" anchor="ctr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申请人牵头“</a:t>
            </a:r>
            <a:r>
              <a:rPr lang="en-US" altLang="zh-CN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6G</a:t>
            </a:r>
            <a:r>
              <a:rPr lang="zh-CN" altLang="en-US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总体”项目对通信网络智能分析技开展验证，经专家组评价“技术水平国际领先，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为我国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B5G/6G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发展提供基础性、关键性支撑技术</a:t>
            </a:r>
            <a:r>
              <a:rPr lang="zh-CN" altLang="en-US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b="1" dirty="0">
              <a:solidFill>
                <a:srgbClr val="053B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主要撰写完成的两份</a:t>
            </a:r>
            <a:r>
              <a:rPr lang="en-US" altLang="zh-CN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6G</a:t>
            </a:r>
            <a:r>
              <a:rPr lang="zh-CN" altLang="en-US" sz="2000" b="1" dirty="0">
                <a:solidFill>
                  <a:srgbClr val="053B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专报获评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“科技部优秀专报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marL="342900" lvl="0" indent="-342900" algn="just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担任国家战略报告撰写专家组专家委员：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1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、科技部“十五五”信息通信领域、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个领域方向总战略规划（科技部前沿司、新技术中心、基础司）     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2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、中科院“移动信息网络”战略研究撰写专家组的专家委员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0616" y="6381328"/>
            <a:ext cx="451768" cy="354939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CD43D5-037E-4195-86E5-C6B6202BC749}" type="slidenum"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C0DB631-690F-4948-AD91-E71E6AB18ED2}"/>
              </a:ext>
            </a:extLst>
          </p:cNvPr>
          <p:cNvGrpSpPr/>
          <p:nvPr/>
        </p:nvGrpSpPr>
        <p:grpSpPr>
          <a:xfrm>
            <a:off x="640652" y="3850382"/>
            <a:ext cx="10864963" cy="2926738"/>
            <a:chOff x="356186" y="4129169"/>
            <a:chExt cx="11239173" cy="346643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1BDD883-A0F8-44AD-A320-F82CFAE5C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86" y="4129169"/>
              <a:ext cx="2287888" cy="3414463"/>
            </a:xfrm>
            <a:prstGeom prst="rect">
              <a:avLst/>
            </a:prstGeom>
            <a:noFill/>
            <a:ln w="3175">
              <a:solidFill>
                <a:schemeClr val="accent5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16AD29F-7589-40B6-81E3-0D5306BCF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218" y="4129170"/>
              <a:ext cx="2287889" cy="3418051"/>
            </a:xfrm>
            <a:prstGeom prst="rect">
              <a:avLst/>
            </a:prstGeom>
            <a:noFill/>
            <a:ln w="3175">
              <a:solidFill>
                <a:schemeClr val="accent5"/>
              </a:solidFill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C15C0C3-644D-4990-AEDA-7A14E833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2201" y="4132757"/>
              <a:ext cx="2287889" cy="3414464"/>
            </a:xfrm>
            <a:prstGeom prst="rect">
              <a:avLst/>
            </a:prstGeom>
            <a:noFill/>
            <a:ln w="3175">
              <a:solidFill>
                <a:schemeClr val="accent5"/>
              </a:solidFill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F370774-7F12-4E8F-929B-F07EAAE22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234" y="4129169"/>
              <a:ext cx="3841124" cy="230926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8B92B1-E5CD-4A8D-ADAA-7CF6C074187C}"/>
                </a:ext>
              </a:extLst>
            </p:cNvPr>
            <p:cNvSpPr/>
            <p:nvPr/>
          </p:nvSpPr>
          <p:spPr>
            <a:xfrm>
              <a:off x="7712654" y="6488343"/>
              <a:ext cx="3882705" cy="1107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专家组：</a:t>
              </a: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邬贺铨院士、尹浩院士、于全院士、张广军院士、陈左宁院士、丁文华院士、吕跃广院士、方滨兴院士等</a:t>
              </a: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F36028EB-47FF-43AD-8855-BF0A9F65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15617"/>
            <a:ext cx="10873208" cy="533400"/>
          </a:xfrm>
        </p:spPr>
        <p:txBody>
          <a:bodyPr/>
          <a:lstStyle/>
          <a:p>
            <a:r>
              <a:rPr lang="zh-CN" altLang="en-US" dirty="0"/>
              <a:t>服务国家战略：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科技部、工信部战略规划报告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/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指南参编组专家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984337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A1160-7922-49AB-A50C-324941EB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zh-CN" altLang="en-US" spc="300" dirty="0">
                <a:solidFill>
                  <a:srgbClr val="171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4000" spc="3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FC9105-2AC1-4323-9B94-8C436EFEA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D038FC29-78D2-4DC0-ABA1-2DB3EFCB96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99656" y="1957269"/>
            <a:ext cx="6336704" cy="752475"/>
          </a:xfrm>
          <a:prstGeom prst="roundRect">
            <a:avLst>
              <a:gd name="adj" fmla="val 0"/>
            </a:avLst>
          </a:prstGeom>
          <a:noFill/>
          <a:ln w="12700" algn="ctr">
            <a:solidFill>
              <a:srgbClr val="095F99">
                <a:alpha val="40000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 kumimoji="1" sz="20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5000"/>
              </a:spcBef>
              <a:buChar char="–"/>
              <a:defRPr kumimoji="1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5000"/>
              </a:spcBef>
              <a:buChar char="•"/>
              <a:defRPr kumimoji="1" sz="16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25000"/>
              </a:spcBef>
              <a:buChar char="–"/>
              <a:defRPr kumimoji="1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一、项目申请人科研基本情况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7A2EC5B9-4E9E-4F01-B834-AED22DAF1E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99656" y="3356992"/>
            <a:ext cx="6336704" cy="754063"/>
          </a:xfrm>
          <a:prstGeom prst="roundRect">
            <a:avLst>
              <a:gd name="adj" fmla="val 0"/>
            </a:avLst>
          </a:prstGeom>
          <a:noFill/>
          <a:ln w="12700" algn="ctr">
            <a:solidFill>
              <a:srgbClr val="095F99">
                <a:alpha val="40000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 kumimoji="1" sz="20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5000"/>
              </a:spcBef>
              <a:buChar char="–"/>
              <a:defRPr kumimoji="1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5000"/>
              </a:spcBef>
              <a:buChar char="•"/>
              <a:defRPr kumimoji="1" sz="16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25000"/>
              </a:spcBef>
              <a:buChar char="–"/>
              <a:defRPr kumimoji="1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二、原创研究成果及其影响力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4B38FDD-F08D-4F85-B1B4-CBF7CD0A24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99656" y="4758303"/>
            <a:ext cx="6336704" cy="752475"/>
          </a:xfrm>
          <a:prstGeom prst="roundRect">
            <a:avLst>
              <a:gd name="adj" fmla="val 0"/>
            </a:avLst>
          </a:prstGeom>
          <a:noFill/>
          <a:ln w="12700" algn="ctr">
            <a:solidFill>
              <a:srgbClr val="095F99">
                <a:alpha val="40000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 kumimoji="1" sz="20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5000"/>
              </a:spcBef>
              <a:buChar char="–"/>
              <a:defRPr kumimoji="1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5000"/>
              </a:spcBef>
              <a:buChar char="•"/>
              <a:defRPr kumimoji="1" sz="16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25000"/>
              </a:spcBef>
              <a:buChar char="–"/>
              <a:defRPr kumimoji="1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三、项目研究内容与研究目标</a:t>
            </a:r>
          </a:p>
        </p:txBody>
      </p:sp>
    </p:spTree>
    <p:extLst>
      <p:ext uri="{BB962C8B-B14F-4D97-AF65-F5344CB8AC3E}">
        <p14:creationId xmlns:p14="http://schemas.microsoft.com/office/powerpoint/2010/main" val="2538757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215617"/>
            <a:ext cx="8737600" cy="533400"/>
          </a:xfrm>
        </p:spPr>
        <p:txBody>
          <a:bodyPr/>
          <a:lstStyle/>
          <a:p>
            <a:r>
              <a:rPr lang="zh-CN" altLang="en-US" dirty="0"/>
              <a:t>立项依据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3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CD43D5-037E-4195-86E5-C6B6202BC749}" type="slidenum"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26</a:t>
            </a:fld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9" name="그림 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93" y="2679596"/>
            <a:ext cx="3312096" cy="33113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71464" y="2828540"/>
            <a:ext cx="291546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增强场景：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沉浸式通信</a:t>
            </a:r>
            <a:endParaRPr kumimoji="0" lang="en-US" altLang="zh-CN" sz="2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超大规模连接通信</a:t>
            </a:r>
            <a:endParaRPr kumimoji="0" lang="en-US" altLang="zh-CN" sz="2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超可靠低时延通信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AAE2CA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AAE2CA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00256" y="2872511"/>
            <a:ext cx="2808312" cy="246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新场景：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4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通信与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感知融合</a:t>
            </a:r>
            <a:endParaRPr kumimoji="0"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4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通信与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融合</a:t>
            </a:r>
            <a:endParaRPr kumimoji="0"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4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泛在连接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82343" y="3940809"/>
            <a:ext cx="1225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ITU 6G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六大场景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0" y="1153945"/>
            <a:ext cx="12192000" cy="1194935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/>
          <a:lstStyle/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2023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年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6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月，国际电信联盟（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ITU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）首次确立了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6G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六大典型应用场景，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通感融合是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6G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新场景之一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通信和感知在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功能目标、系统架构和信号设计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等方面差异明显，二者的同平台融合面临新的挑战</a:t>
            </a:r>
          </a:p>
        </p:txBody>
      </p:sp>
      <p:pic>
        <p:nvPicPr>
          <p:cNvPr id="7" name="图形 6" descr="指向右边的反手食指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848528" y="3579171"/>
            <a:ext cx="663592" cy="72327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 bwMode="auto">
          <a:xfrm>
            <a:off x="983432" y="6122908"/>
            <a:ext cx="10297144" cy="529935"/>
          </a:xfrm>
          <a:prstGeom prst="rect">
            <a:avLst/>
          </a:prstGeom>
          <a:solidFill>
            <a:srgbClr val="FFFFFF"/>
          </a:solidFill>
          <a:ln w="9525">
            <a:solidFill>
              <a:srgbClr val="053B5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algn="ctr">
              <a:lnSpc>
                <a:spcPct val="125000"/>
              </a:lnSpc>
              <a:defRPr sz="2200" b="1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dirty="0">
                <a:solidFill>
                  <a:srgbClr val="053B5F"/>
                </a:solidFill>
                <a:cs typeface="+mn-cs"/>
              </a:rPr>
              <a:t>亟需开展</a:t>
            </a:r>
            <a:r>
              <a:rPr lang="zh-CN" altLang="en-US" sz="2000" dirty="0">
                <a:cs typeface="+mn-cs"/>
              </a:rPr>
              <a:t>面向</a:t>
            </a:r>
            <a:r>
              <a:rPr lang="en-US" altLang="zh-CN" sz="2000" dirty="0">
                <a:cs typeface="+mn-cs"/>
              </a:rPr>
              <a:t>6G</a:t>
            </a:r>
            <a:r>
              <a:rPr lang="zh-CN" altLang="en-US" sz="2000" dirty="0">
                <a:cs typeface="+mn-cs"/>
              </a:rPr>
              <a:t>的通信和感知同平台融合研究</a:t>
            </a:r>
            <a:r>
              <a:rPr lang="zh-CN" altLang="en-US" sz="2000" dirty="0">
                <a:solidFill>
                  <a:srgbClr val="053B5F"/>
                </a:solidFill>
                <a:cs typeface="+mn-cs"/>
              </a:rPr>
              <a:t>，寻求理论与方法的新突破！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215617"/>
            <a:ext cx="8737600" cy="533400"/>
          </a:xfrm>
        </p:spPr>
        <p:txBody>
          <a:bodyPr/>
          <a:lstStyle/>
          <a:p>
            <a:r>
              <a:rPr lang="zh-CN" altLang="en-US" dirty="0"/>
              <a:t>项目研究内容：</a:t>
            </a:r>
            <a:r>
              <a:rPr lang="zh-CN" altLang="en-US" sz="2800" dirty="0">
                <a:solidFill>
                  <a:srgbClr val="C00000"/>
                </a:solidFill>
              </a:rPr>
              <a:t>思路与目标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3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CD43D5-037E-4195-86E5-C6B6202BC749}" type="slidenum"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27</a:t>
            </a:fld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0" y="1153945"/>
            <a:ext cx="12192000" cy="1156747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/>
          <a:lstStyle/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Clr>
                <a:srgbClr val="053B5F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信道稀疏：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6G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通感融合不断向高频段演进，高频信道的非直射路径较少，呈现出显著的稀疏性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Clr>
                <a:srgbClr val="053B5F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阵列稀疏：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高频段使得天线阵列的半波长间距难以实现，稀疏阵列成为天线结构上的必然选择</a:t>
            </a:r>
          </a:p>
        </p:txBody>
      </p:sp>
      <p:sp>
        <p:nvSpPr>
          <p:cNvPr id="22" name="文本框 21"/>
          <p:cNvSpPr txBox="1"/>
          <p:nvPr/>
        </p:nvSpPr>
        <p:spPr bwMode="auto">
          <a:xfrm>
            <a:off x="538414" y="5905691"/>
            <a:ext cx="11109833" cy="506531"/>
          </a:xfrm>
          <a:prstGeom prst="rect">
            <a:avLst/>
          </a:prstGeom>
          <a:solidFill>
            <a:srgbClr val="FFFFFF"/>
          </a:solidFill>
          <a:ln w="9525">
            <a:solidFill>
              <a:srgbClr val="053B5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algn="ctr">
              <a:lnSpc>
                <a:spcPct val="125000"/>
              </a:lnSpc>
              <a:defRPr sz="2000" b="1">
                <a:solidFill>
                  <a:srgbClr val="053B5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在</a:t>
            </a:r>
            <a:r>
              <a:rPr lang="en-US" altLang="zh-CN" dirty="0"/>
              <a:t>6G</a:t>
            </a:r>
            <a:r>
              <a:rPr lang="zh-CN" altLang="en-US" dirty="0"/>
              <a:t>通感融合加速向高频段演进的背景下，开展</a:t>
            </a:r>
            <a:r>
              <a:rPr lang="zh-CN" altLang="en-US" dirty="0">
                <a:solidFill>
                  <a:srgbClr val="C00000"/>
                </a:solidFill>
              </a:rPr>
              <a:t>面向信道与阵列双稀疏的通感融合研究</a:t>
            </a:r>
            <a:r>
              <a:rPr lang="zh-CN" altLang="en-US" dirty="0"/>
              <a:t>势在必行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559495" y="2667098"/>
            <a:ext cx="3712267" cy="2480595"/>
            <a:chOff x="1559496" y="2762679"/>
            <a:chExt cx="3478502" cy="2315272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9496" y="3591535"/>
              <a:ext cx="681557" cy="1486416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1608362" y="3046809"/>
              <a:ext cx="564133" cy="590473"/>
              <a:chOff x="4665565" y="10270911"/>
              <a:chExt cx="1308913" cy="1245394"/>
            </a:xfrm>
            <a:solidFill>
              <a:srgbClr val="DAE3F5"/>
            </a:solidFill>
            <a:scene3d>
              <a:camera prst="orthographicFront">
                <a:rot lat="21024000" lon="2790000" rev="0"/>
              </a:camera>
              <a:lightRig rig="threePt" dir="t"/>
            </a:scene3d>
          </p:grpSpPr>
          <p:sp>
            <p:nvSpPr>
              <p:cNvPr id="53" name="矩形 52"/>
              <p:cNvSpPr/>
              <p:nvPr/>
            </p:nvSpPr>
            <p:spPr>
              <a:xfrm>
                <a:off x="4665565" y="10270911"/>
                <a:ext cx="1308913" cy="1245394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4759943" y="10351060"/>
                <a:ext cx="216000" cy="216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4759943" y="10771342"/>
                <a:ext cx="216000" cy="216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759943" y="11199069"/>
                <a:ext cx="216000" cy="216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636243" y="10351060"/>
                <a:ext cx="216000" cy="216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636243" y="10771342"/>
                <a:ext cx="216000" cy="216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636243" y="11199069"/>
                <a:ext cx="216000" cy="216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5198093" y="10351060"/>
                <a:ext cx="216000" cy="216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198093" y="10771342"/>
                <a:ext cx="216000" cy="216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5198093" y="11199069"/>
                <a:ext cx="216000" cy="216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7808" y="3425011"/>
              <a:ext cx="670190" cy="424542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6184" y="4617695"/>
              <a:ext cx="670190" cy="424542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5510" y="2762679"/>
              <a:ext cx="670190" cy="424542"/>
            </a:xfrm>
            <a:prstGeom prst="rect">
              <a:avLst/>
            </a:prstGeom>
          </p:spPr>
        </p:pic>
        <p:sp>
          <p:nvSpPr>
            <p:cNvPr id="71" name="星形: 五角 70"/>
            <p:cNvSpPr/>
            <p:nvPr/>
          </p:nvSpPr>
          <p:spPr bwMode="auto">
            <a:xfrm>
              <a:off x="4629090" y="4559042"/>
              <a:ext cx="294155" cy="242710"/>
            </a:xfrm>
            <a:prstGeom prst="star5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2" name="直接箭头连接符 71"/>
            <p:cNvCxnSpPr/>
            <p:nvPr/>
          </p:nvCxnSpPr>
          <p:spPr>
            <a:xfrm flipV="1">
              <a:off x="2119813" y="2985974"/>
              <a:ext cx="1190792" cy="26835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none" w="med" len="med"/>
            </a:ln>
            <a:effectLst/>
          </p:spPr>
        </p:cxnSp>
        <p:cxnSp>
          <p:nvCxnSpPr>
            <p:cNvPr id="79" name="直接箭头连接符 78"/>
            <p:cNvCxnSpPr/>
            <p:nvPr/>
          </p:nvCxnSpPr>
          <p:spPr>
            <a:xfrm>
              <a:off x="3310605" y="2974950"/>
              <a:ext cx="1345235" cy="146003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82" name="直接箭头连接符 81"/>
            <p:cNvCxnSpPr/>
            <p:nvPr/>
          </p:nvCxnSpPr>
          <p:spPr>
            <a:xfrm>
              <a:off x="2126718" y="3254326"/>
              <a:ext cx="2529122" cy="38080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none" w="med" len="med"/>
            </a:ln>
            <a:effectLst/>
          </p:spPr>
        </p:cxnSp>
        <p:cxnSp>
          <p:nvCxnSpPr>
            <p:cNvPr id="85" name="直接箭头连接符 84"/>
            <p:cNvCxnSpPr/>
            <p:nvPr/>
          </p:nvCxnSpPr>
          <p:spPr>
            <a:xfrm>
              <a:off x="4655840" y="3635134"/>
              <a:ext cx="155566" cy="72536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88" name="直接箭头连接符 87"/>
            <p:cNvCxnSpPr/>
            <p:nvPr/>
          </p:nvCxnSpPr>
          <p:spPr>
            <a:xfrm>
              <a:off x="2126718" y="3248998"/>
              <a:ext cx="2351959" cy="13306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91" name="直接箭头连接符 90"/>
            <p:cNvCxnSpPr/>
            <p:nvPr/>
          </p:nvCxnSpPr>
          <p:spPr>
            <a:xfrm>
              <a:off x="2119813" y="3252178"/>
              <a:ext cx="1334709" cy="1601536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none" w="med" len="med"/>
            </a:ln>
            <a:effectLst/>
          </p:spPr>
        </p:cxnSp>
        <p:cxnSp>
          <p:nvCxnSpPr>
            <p:cNvPr id="95" name="直接箭头连接符 94"/>
            <p:cNvCxnSpPr/>
            <p:nvPr/>
          </p:nvCxnSpPr>
          <p:spPr>
            <a:xfrm flipV="1">
              <a:off x="3454522" y="4768264"/>
              <a:ext cx="1024155" cy="8545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 w="lg" len="lg"/>
            </a:ln>
            <a:effectLst/>
          </p:spPr>
        </p:cxnSp>
      </p:grpSp>
      <p:sp>
        <p:nvSpPr>
          <p:cNvPr id="123" name="文本框 122"/>
          <p:cNvSpPr txBox="1"/>
          <p:nvPr/>
        </p:nvSpPr>
        <p:spPr>
          <a:xfrm>
            <a:off x="6888088" y="2380818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阵列稀疏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8414214" y="2380818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信道稀疏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104111" y="2789311"/>
            <a:ext cx="3593601" cy="2441406"/>
            <a:chOff x="7254915" y="2845701"/>
            <a:chExt cx="3478497" cy="2315271"/>
          </a:xfrm>
        </p:grpSpPr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4915" y="3674556"/>
              <a:ext cx="681556" cy="1486416"/>
            </a:xfrm>
            <a:prstGeom prst="rect">
              <a:avLst/>
            </a:prstGeom>
          </p:spPr>
        </p:pic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3223" y="3508032"/>
              <a:ext cx="670189" cy="424542"/>
            </a:xfrm>
            <a:prstGeom prst="rect">
              <a:avLst/>
            </a:prstGeom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1602" y="4700716"/>
              <a:ext cx="670189" cy="424542"/>
            </a:xfrm>
            <a:prstGeom prst="rect">
              <a:avLst/>
            </a:prstGeom>
          </p:spPr>
        </p:pic>
        <p:pic>
          <p:nvPicPr>
            <p:cNvPr id="103" name="图片 1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0928" y="2845701"/>
              <a:ext cx="670189" cy="424542"/>
            </a:xfrm>
            <a:prstGeom prst="rect">
              <a:avLst/>
            </a:prstGeom>
          </p:spPr>
        </p:pic>
        <p:sp>
          <p:nvSpPr>
            <p:cNvPr id="104" name="星形: 五角 103"/>
            <p:cNvSpPr/>
            <p:nvPr/>
          </p:nvSpPr>
          <p:spPr bwMode="auto">
            <a:xfrm>
              <a:off x="10324505" y="4642063"/>
              <a:ext cx="294154" cy="242710"/>
            </a:xfrm>
            <a:prstGeom prst="star5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7297805" y="3057972"/>
              <a:ext cx="617014" cy="635057"/>
              <a:chOff x="11162044" y="10138755"/>
              <a:chExt cx="1581362" cy="1530374"/>
            </a:xfrm>
            <a:solidFill>
              <a:schemeClr val="accent1">
                <a:lumMod val="40000"/>
                <a:lumOff val="60000"/>
              </a:schemeClr>
            </a:solidFill>
            <a:scene3d>
              <a:camera prst="orthographicFront">
                <a:rot lat="21024000" lon="2790000" rev="0"/>
              </a:camera>
              <a:lightRig rig="threePt" dir="t"/>
            </a:scene3d>
          </p:grpSpPr>
          <p:sp>
            <p:nvSpPr>
              <p:cNvPr id="109" name="矩形 108"/>
              <p:cNvSpPr/>
              <p:nvPr/>
            </p:nvSpPr>
            <p:spPr>
              <a:xfrm>
                <a:off x="11162044" y="10138755"/>
                <a:ext cx="1581362" cy="1530374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11270310" y="10213095"/>
                <a:ext cx="108000" cy="108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12529495" y="10213095"/>
                <a:ext cx="108000" cy="108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11902783" y="10213095"/>
                <a:ext cx="108000" cy="108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11587091" y="10479575"/>
                <a:ext cx="108000" cy="108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12218318" y="10744495"/>
                <a:ext cx="108000" cy="108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11270310" y="10739478"/>
                <a:ext cx="108000" cy="108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11941695" y="11000771"/>
                <a:ext cx="108000" cy="108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2531674" y="11237066"/>
                <a:ext cx="108000" cy="108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11589270" y="11478979"/>
                <a:ext cx="108000" cy="108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2218318" y="11478979"/>
                <a:ext cx="108000" cy="108000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21" name="直接箭头连接符 120"/>
            <p:cNvCxnSpPr/>
            <p:nvPr/>
          </p:nvCxnSpPr>
          <p:spPr>
            <a:xfrm>
              <a:off x="7936472" y="3338397"/>
              <a:ext cx="2351956" cy="13306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126" name="直接箭头连接符 125"/>
            <p:cNvCxnSpPr/>
            <p:nvPr/>
          </p:nvCxnSpPr>
          <p:spPr>
            <a:xfrm flipV="1">
              <a:off x="7927661" y="3055698"/>
              <a:ext cx="1190790" cy="26835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none" w="med" len="med"/>
            </a:ln>
            <a:effectLst/>
          </p:spPr>
        </p:cxnSp>
        <p:cxnSp>
          <p:nvCxnSpPr>
            <p:cNvPr id="127" name="直接箭头连接符 126"/>
            <p:cNvCxnSpPr/>
            <p:nvPr/>
          </p:nvCxnSpPr>
          <p:spPr>
            <a:xfrm>
              <a:off x="7936470" y="3334656"/>
              <a:ext cx="2529118" cy="38080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none" w="med" len="med"/>
            </a:ln>
            <a:effectLst/>
          </p:spPr>
        </p:cxnSp>
        <p:cxnSp>
          <p:nvCxnSpPr>
            <p:cNvPr id="128" name="直接箭头连接符 127"/>
            <p:cNvCxnSpPr/>
            <p:nvPr/>
          </p:nvCxnSpPr>
          <p:spPr>
            <a:xfrm>
              <a:off x="7918775" y="3338397"/>
              <a:ext cx="1334707" cy="160153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none" w="med" len="med"/>
            </a:ln>
            <a:effectLst/>
          </p:spPr>
        </p:cxnSp>
        <p:cxnSp>
          <p:nvCxnSpPr>
            <p:cNvPr id="129" name="直接箭头连接符 128"/>
            <p:cNvCxnSpPr/>
            <p:nvPr/>
          </p:nvCxnSpPr>
          <p:spPr>
            <a:xfrm>
              <a:off x="9097903" y="3055354"/>
              <a:ext cx="220753" cy="23506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141" name="文本框 140"/>
            <p:cNvSpPr txBox="1"/>
            <p:nvPr/>
          </p:nvSpPr>
          <p:spPr bwMode="auto">
            <a:xfrm>
              <a:off x="9003927" y="2853267"/>
              <a:ext cx="394205" cy="415254"/>
            </a:xfrm>
            <a:prstGeom prst="rect">
              <a:avLst/>
            </a:prstGeom>
            <a:noFill/>
            <a:ln w="34925"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</a:t>
              </a:r>
              <a:endPara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3" name="直接箭头连接符 142"/>
            <p:cNvCxnSpPr/>
            <p:nvPr/>
          </p:nvCxnSpPr>
          <p:spPr>
            <a:xfrm>
              <a:off x="10456764" y="3712958"/>
              <a:ext cx="32360" cy="27955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145" name="文本框 144"/>
            <p:cNvSpPr txBox="1"/>
            <p:nvPr/>
          </p:nvSpPr>
          <p:spPr bwMode="auto">
            <a:xfrm>
              <a:off x="10304950" y="3499380"/>
              <a:ext cx="394205" cy="415254"/>
            </a:xfrm>
            <a:prstGeom prst="rect">
              <a:avLst/>
            </a:prstGeom>
            <a:noFill/>
            <a:ln w="34925"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</a:t>
              </a:r>
              <a:endPara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直接箭头连接符 145"/>
            <p:cNvCxnSpPr/>
            <p:nvPr/>
          </p:nvCxnSpPr>
          <p:spPr>
            <a:xfrm flipV="1">
              <a:off x="9253486" y="4735352"/>
              <a:ext cx="298376" cy="20623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149" name="文本框 148"/>
            <p:cNvSpPr txBox="1"/>
            <p:nvPr/>
          </p:nvSpPr>
          <p:spPr bwMode="auto">
            <a:xfrm>
              <a:off x="9121426" y="4719687"/>
              <a:ext cx="394205" cy="415254"/>
            </a:xfrm>
            <a:prstGeom prst="rect">
              <a:avLst/>
            </a:prstGeom>
            <a:noFill/>
            <a:ln w="34925"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</a:t>
              </a:r>
              <a:endPara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箭头: 燕尾形 63"/>
          <p:cNvSpPr/>
          <p:nvPr/>
        </p:nvSpPr>
        <p:spPr bwMode="auto">
          <a:xfrm>
            <a:off x="5804396" y="3762592"/>
            <a:ext cx="577871" cy="307777"/>
          </a:xfrm>
          <a:prstGeom prst="notchedRightArrow">
            <a:avLst/>
          </a:prstGeom>
          <a:solidFill>
            <a:srgbClr val="97BFE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466568" y="5333146"/>
            <a:ext cx="184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Sub-6G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系统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941202" y="5319244"/>
            <a:ext cx="2115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mmWave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系统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215617"/>
            <a:ext cx="8737600" cy="533400"/>
          </a:xfrm>
        </p:spPr>
        <p:txBody>
          <a:bodyPr/>
          <a:lstStyle/>
          <a:p>
            <a:r>
              <a:rPr lang="zh-CN" altLang="en-US" dirty="0"/>
              <a:t>项目研究内容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7177A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基础理论层面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3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1424592" y="6381328"/>
            <a:ext cx="667792" cy="354939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CD43D5-037E-4195-86E5-C6B6202BC749}" type="slidenum"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28</a:t>
            </a:fld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21571"/>
              </p:ext>
            </p:extLst>
          </p:nvPr>
        </p:nvGraphicFramePr>
        <p:xfrm>
          <a:off x="4657959" y="2435836"/>
          <a:ext cx="6598002" cy="3167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9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9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92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B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通信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B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22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感知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B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71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kumimoji="1" lang="zh-CN" altLang="en-US" sz="2200" b="1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稀疏信道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kumimoji="1" lang="zh-CN" altLang="en-US" sz="2000" b="1" kern="1200" dirty="0">
                          <a:solidFill>
                            <a:srgbClr val="053B5F"/>
                          </a:solidFill>
                          <a:latin typeface="+mj-ea"/>
                          <a:ea typeface="+mj-ea"/>
                          <a:cs typeface="+mn-cs"/>
                        </a:rPr>
                        <a:t>自由度损失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kumimoji="1" lang="zh-CN" altLang="en-US" sz="2000" b="1" kern="1200" dirty="0">
                          <a:solidFill>
                            <a:srgbClr val="053B5F"/>
                          </a:solidFill>
                          <a:latin typeface="+mj-ea"/>
                          <a:ea typeface="+mj-ea"/>
                          <a:cs typeface="+mn-cs"/>
                        </a:rPr>
                        <a:t>感知精度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710">
                <a:tc rowSpan="2"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kumimoji="1" lang="zh-CN" altLang="en-US" sz="2200" b="1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稀疏阵列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2000" b="1" kern="1200" dirty="0">
                          <a:solidFill>
                            <a:srgbClr val="053B5F"/>
                          </a:solidFill>
                          <a:latin typeface="+mj-ea"/>
                          <a:ea typeface="+mj-ea"/>
                          <a:cs typeface="+mn-cs"/>
                        </a:rPr>
                        <a:t>波束分辨率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7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kumimoji="1" lang="zh-CN" altLang="en-US" sz="2000" b="1" kern="1200" dirty="0">
                          <a:solidFill>
                            <a:srgbClr val="053B5F"/>
                          </a:solidFill>
                          <a:latin typeface="+mj-ea"/>
                          <a:ea typeface="+mj-ea"/>
                          <a:cs typeface="+mn-cs"/>
                        </a:rPr>
                        <a:t> 用户间干扰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kumimoji="1" lang="zh-CN" altLang="en-US" sz="2000" b="1" kern="1200" dirty="0">
                          <a:solidFill>
                            <a:srgbClr val="053B5F"/>
                          </a:solidFill>
                          <a:latin typeface="+mj-ea"/>
                          <a:ea typeface="+mj-ea"/>
                          <a:cs typeface="+mn-cs"/>
                        </a:rPr>
                        <a:t> 感知自由度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0" name="组合 39"/>
          <p:cNvGrpSpPr/>
          <p:nvPr/>
        </p:nvGrpSpPr>
        <p:grpSpPr>
          <a:xfrm>
            <a:off x="875725" y="2922386"/>
            <a:ext cx="3480439" cy="2236566"/>
            <a:chOff x="590819" y="3011756"/>
            <a:chExt cx="3480439" cy="2236566"/>
          </a:xfrm>
        </p:grpSpPr>
        <p:grpSp>
          <p:nvGrpSpPr>
            <p:cNvPr id="5" name="组合 4"/>
            <p:cNvGrpSpPr/>
            <p:nvPr/>
          </p:nvGrpSpPr>
          <p:grpSpPr>
            <a:xfrm>
              <a:off x="590819" y="3011756"/>
              <a:ext cx="3480439" cy="1746539"/>
              <a:chOff x="1800270" y="2161350"/>
              <a:chExt cx="3480439" cy="1746539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270" y="2161350"/>
                <a:ext cx="3231654" cy="1746539"/>
              </a:xfrm>
              <a:prstGeom prst="rect">
                <a:avLst/>
              </a:prstGeom>
            </p:spPr>
          </p:pic>
          <p:pic>
            <p:nvPicPr>
              <p:cNvPr id="19" name="Picture 4" descr="https://gimg2.baidu.com/image_search/src=http%3A%2F%2Fpic.51yuansu.com%2Fpic3%2Fcover%2F03%2F41%2F37%2F5b991a9fe6a17_610.jpg&amp;refer=http%3A%2F%2Fpic.51yuansu.com&amp;app=2002&amp;size=f9999,10000&amp;q=a80&amp;n=0&amp;g=0n&amp;fmt=auto?sec=1651666801&amp;t=9250205acbd15741091ca9dbb367804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508" b="90000" l="10000" r="90000">
                            <a14:foregroundMark x1="33115" y1="29672" x2="33115" y2="29672"/>
                            <a14:foregroundMark x1="54754" y1="23115" x2="54754" y2="23115"/>
                            <a14:foregroundMark x1="52787" y1="9508" x2="52787" y2="9508"/>
                            <a14:foregroundMark x1="64918" y1="76885" x2="64918" y2="76885"/>
                            <a14:foregroundMark x1="57213" y1="77705" x2="57213" y2="77705"/>
                            <a14:foregroundMark x1="47541" y1="80492" x2="47541" y2="804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2499" y="3078440"/>
                <a:ext cx="768210" cy="656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59481">
              <a:off x="2011340" y="4858041"/>
              <a:ext cx="669885" cy="390281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 bwMode="auto">
            <a:xfrm>
              <a:off x="1382907" y="3629254"/>
              <a:ext cx="968677" cy="141910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53B5F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接箭头连接符 35"/>
            <p:cNvCxnSpPr/>
            <p:nvPr/>
          </p:nvCxnSpPr>
          <p:spPr bwMode="auto">
            <a:xfrm flipV="1">
              <a:off x="2351584" y="4342081"/>
              <a:ext cx="1119555" cy="7012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53B5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矩形 46"/>
            <p:cNvSpPr/>
            <p:nvPr/>
          </p:nvSpPr>
          <p:spPr>
            <a:xfrm rot="19691121">
              <a:off x="2705802" y="4763890"/>
              <a:ext cx="54373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栅瓣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078" y="3339237"/>
            <a:ext cx="493996" cy="378632"/>
          </a:xfrm>
          <a:prstGeom prst="rect">
            <a:avLst/>
          </a:prstGeom>
          <a:noFill/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281743"/>
            <a:ext cx="493620" cy="49362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4175686"/>
            <a:ext cx="493996" cy="378632"/>
          </a:xfrm>
          <a:prstGeom prst="rect">
            <a:avLst/>
          </a:prstGeom>
          <a:noFill/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461" y="5009098"/>
            <a:ext cx="493620" cy="49362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341" y="5009439"/>
            <a:ext cx="493620" cy="49362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 bwMode="auto">
          <a:xfrm>
            <a:off x="731404" y="6052119"/>
            <a:ext cx="10693188" cy="494989"/>
          </a:xfrm>
          <a:prstGeom prst="rect">
            <a:avLst/>
          </a:prstGeom>
          <a:solidFill>
            <a:srgbClr val="FFFFFF"/>
          </a:solidFill>
          <a:ln w="9525">
            <a:solidFill>
              <a:srgbClr val="053B5F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>
            <a:defPPr>
              <a:defRPr lang="zh-CN"/>
            </a:defPPr>
            <a:lvl1pPr algn="ctr">
              <a:lnSpc>
                <a:spcPct val="125000"/>
              </a:lnSpc>
              <a:defRPr sz="2000" b="1">
                <a:solidFill>
                  <a:srgbClr val="053B5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rgbClr val="C00000"/>
                </a:solidFill>
              </a:rPr>
              <a:t>双稀疏互补</a:t>
            </a:r>
            <a:r>
              <a:rPr lang="zh-CN" altLang="en-US" dirty="0"/>
              <a:t>：实现大规模双稀疏</a:t>
            </a:r>
            <a:r>
              <a:rPr lang="en-US" altLang="zh-CN" dirty="0"/>
              <a:t>MIMO</a:t>
            </a:r>
            <a:r>
              <a:rPr lang="zh-CN" altLang="en-US" dirty="0"/>
              <a:t>通感融合系统的动态互补机制</a:t>
            </a:r>
            <a:endParaRPr lang="en-US" altLang="zh-CN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886B8B0-B5F0-4D4A-BAE3-C2277A64238B}"/>
              </a:ext>
            </a:extLst>
          </p:cNvPr>
          <p:cNvSpPr/>
          <p:nvPr/>
        </p:nvSpPr>
        <p:spPr bwMode="auto">
          <a:xfrm>
            <a:off x="0" y="1295417"/>
            <a:ext cx="12192000" cy="696811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/>
          <a:lstStyle/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Clr>
                <a:srgbClr val="053B5F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高频大规模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MIMO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的双稀疏性对通信、感知功能产生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异构影响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，导致系统设计存在根本差异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215617"/>
            <a:ext cx="8737600" cy="533400"/>
          </a:xfrm>
        </p:spPr>
        <p:txBody>
          <a:bodyPr/>
          <a:lstStyle/>
          <a:p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7177A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项目研究内容：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技术方法层面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5" name="矩形: 圆角 64"/>
          <p:cNvSpPr/>
          <p:nvPr/>
        </p:nvSpPr>
        <p:spPr>
          <a:xfrm>
            <a:off x="4552702" y="2218427"/>
            <a:ext cx="3156557" cy="772474"/>
          </a:xfrm>
          <a:prstGeom prst="roundRect">
            <a:avLst>
              <a:gd name="adj" fmla="val 2127"/>
            </a:avLst>
          </a:prstGeom>
          <a:solidFill>
            <a:srgbClr val="E6F5FF"/>
          </a:solidFill>
          <a:ln>
            <a:noFill/>
          </a:ln>
          <a:effectLst>
            <a:outerShdw blurRad="177800" dist="38100" dir="5400000" algn="t" rotWithShape="0">
              <a:srgbClr val="BCCBE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波形优化</a:t>
            </a:r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：</a:t>
            </a:r>
            <a:r>
              <a:rPr lang="zh-CN" altLang="en-US" sz="1600" b="1" dirty="0">
                <a:solidFill>
                  <a:srgbClr val="053B5F"/>
                </a:solidFill>
                <a:latin typeface="+mj-ea"/>
                <a:ea typeface="+mj-ea"/>
              </a:rPr>
              <a:t>逼近性能边界的双稀疏</a:t>
            </a:r>
            <a:r>
              <a:rPr lang="en-US" altLang="zh-CN" sz="1600" b="1" dirty="0">
                <a:solidFill>
                  <a:srgbClr val="053B5F"/>
                </a:solidFill>
                <a:latin typeface="+mj-ea"/>
                <a:ea typeface="+mj-ea"/>
              </a:rPr>
              <a:t>MIMO</a:t>
            </a:r>
            <a:r>
              <a:rPr lang="zh-CN" altLang="en-US" sz="1600" b="1" dirty="0">
                <a:solidFill>
                  <a:srgbClr val="053B5F"/>
                </a:solidFill>
                <a:latin typeface="+mj-ea"/>
                <a:ea typeface="+mj-ea"/>
              </a:rPr>
              <a:t>通感波形设计</a:t>
            </a:r>
            <a:endParaRPr lang="en-US" altLang="zh-CN" sz="1600" b="1" dirty="0">
              <a:solidFill>
                <a:srgbClr val="053B5F"/>
              </a:solidFill>
              <a:latin typeface="+mj-ea"/>
              <a:ea typeface="+mj-ea"/>
            </a:endParaRPr>
          </a:p>
        </p:txBody>
      </p:sp>
      <p:sp>
        <p:nvSpPr>
          <p:cNvPr id="62" name="矩形: 圆角 61"/>
          <p:cNvSpPr/>
          <p:nvPr/>
        </p:nvSpPr>
        <p:spPr>
          <a:xfrm>
            <a:off x="4433658" y="2080296"/>
            <a:ext cx="3473979" cy="4586143"/>
          </a:xfrm>
          <a:prstGeom prst="roundRect">
            <a:avLst>
              <a:gd name="adj" fmla="val 2534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outerShdw blurRad="177800" dist="38100" dir="5400000" algn="t" rotWithShape="0">
              <a:srgbClr val="4472C4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: 圆角 77"/>
          <p:cNvSpPr/>
          <p:nvPr/>
        </p:nvSpPr>
        <p:spPr>
          <a:xfrm>
            <a:off x="731994" y="2212336"/>
            <a:ext cx="3142903" cy="789950"/>
          </a:xfrm>
          <a:prstGeom prst="roundRect">
            <a:avLst>
              <a:gd name="adj" fmla="val 2127"/>
            </a:avLst>
          </a:prstGeom>
          <a:solidFill>
            <a:srgbClr val="E6F5FF"/>
          </a:solidFill>
          <a:ln>
            <a:noFill/>
          </a:ln>
          <a:effectLst>
            <a:outerShdw blurRad="177800" dist="38100" dir="5400000" algn="t" rotWithShape="0">
              <a:srgbClr val="BCCBE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理论性能</a:t>
            </a:r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：</a:t>
            </a:r>
            <a:r>
              <a:rPr lang="zh-CN" altLang="en-US" sz="1600" b="1" dirty="0">
                <a:solidFill>
                  <a:srgbClr val="053B5F"/>
                </a:solidFill>
                <a:latin typeface="+mj-ea"/>
                <a:ea typeface="+mj-ea"/>
              </a:rPr>
              <a:t>探索双稀疏</a:t>
            </a:r>
            <a:r>
              <a:rPr lang="en-US" altLang="zh-CN" sz="1600" b="1" dirty="0">
                <a:solidFill>
                  <a:srgbClr val="053B5F"/>
                </a:solidFill>
                <a:latin typeface="+mj-ea"/>
                <a:ea typeface="+mj-ea"/>
              </a:rPr>
              <a:t>MIMO</a:t>
            </a:r>
            <a:r>
              <a:rPr lang="zh-CN" altLang="en-US" sz="1600" b="1" dirty="0">
                <a:solidFill>
                  <a:srgbClr val="053B5F"/>
                </a:solidFill>
                <a:latin typeface="+mj-ea"/>
                <a:ea typeface="+mj-ea"/>
              </a:rPr>
              <a:t>下的通感</a:t>
            </a:r>
            <a:r>
              <a:rPr lang="en-US" altLang="zh-CN" sz="1600" b="1" dirty="0">
                <a:solidFill>
                  <a:srgbClr val="053B5F"/>
                </a:solidFill>
                <a:latin typeface="+mj-ea"/>
                <a:ea typeface="+mj-ea"/>
              </a:rPr>
              <a:t>Pareto</a:t>
            </a:r>
            <a:r>
              <a:rPr lang="zh-CN" altLang="en-US" sz="1600" b="1" dirty="0">
                <a:solidFill>
                  <a:srgbClr val="053B5F"/>
                </a:solidFill>
                <a:latin typeface="+mj-ea"/>
                <a:ea typeface="+mj-ea"/>
              </a:rPr>
              <a:t>性能边界</a:t>
            </a:r>
            <a:endParaRPr lang="zh-CN" altLang="en-US" sz="2000" b="1" dirty="0">
              <a:solidFill>
                <a:srgbClr val="053B5F"/>
              </a:solidFill>
              <a:latin typeface="+mj-ea"/>
              <a:ea typeface="+mj-ea"/>
            </a:endParaRPr>
          </a:p>
        </p:txBody>
      </p:sp>
      <p:sp>
        <p:nvSpPr>
          <p:cNvPr id="76" name="矩形: 圆角 75"/>
          <p:cNvSpPr/>
          <p:nvPr/>
        </p:nvSpPr>
        <p:spPr>
          <a:xfrm>
            <a:off x="563515" y="2082295"/>
            <a:ext cx="3479863" cy="4586142"/>
          </a:xfrm>
          <a:prstGeom prst="roundRect">
            <a:avLst>
              <a:gd name="adj" fmla="val 2534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outerShdw blurRad="177800" dist="38100" dir="5400000" algn="t" rotWithShape="0">
              <a:srgbClr val="4472C4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矩形: 圆角 83"/>
          <p:cNvSpPr/>
          <p:nvPr/>
        </p:nvSpPr>
        <p:spPr>
          <a:xfrm>
            <a:off x="8376612" y="2209956"/>
            <a:ext cx="3173233" cy="777229"/>
          </a:xfrm>
          <a:prstGeom prst="roundRect">
            <a:avLst>
              <a:gd name="adj" fmla="val 2127"/>
            </a:avLst>
          </a:prstGeom>
          <a:solidFill>
            <a:srgbClr val="E6F5FF"/>
          </a:solidFill>
          <a:ln>
            <a:noFill/>
          </a:ln>
          <a:effectLst>
            <a:outerShdw blurRad="177800" dist="38100" dir="5400000" algn="t" rotWithShape="0">
              <a:srgbClr val="BCCBE9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互补协同</a:t>
            </a:r>
            <a:r>
              <a:rPr lang="zh-CN" altLang="en-US" sz="1600" b="1" dirty="0">
                <a:solidFill>
                  <a:srgbClr val="C00000"/>
                </a:solidFill>
                <a:latin typeface="+mj-ea"/>
                <a:ea typeface="+mj-ea"/>
              </a:rPr>
              <a:t>：</a:t>
            </a:r>
            <a:r>
              <a:rPr lang="zh-CN" altLang="en-US" sz="1600" b="1" dirty="0">
                <a:solidFill>
                  <a:srgbClr val="053B5F"/>
                </a:solidFill>
                <a:latin typeface="+mj-ea"/>
                <a:ea typeface="+mj-ea"/>
              </a:rPr>
              <a:t>研究双稀疏性多站互补协同的通感传输方法</a:t>
            </a:r>
            <a:endParaRPr lang="en-US" altLang="zh-CN" sz="1600" b="1" dirty="0">
              <a:solidFill>
                <a:srgbClr val="053B5F"/>
              </a:solidFill>
              <a:latin typeface="+mj-ea"/>
              <a:ea typeface="+mj-ea"/>
            </a:endParaRPr>
          </a:p>
        </p:txBody>
      </p:sp>
      <p:sp>
        <p:nvSpPr>
          <p:cNvPr id="87" name="矩形: 圆角 86"/>
          <p:cNvSpPr/>
          <p:nvPr/>
        </p:nvSpPr>
        <p:spPr>
          <a:xfrm>
            <a:off x="8256240" y="2078265"/>
            <a:ext cx="3383529" cy="4586142"/>
          </a:xfrm>
          <a:prstGeom prst="roundRect">
            <a:avLst>
              <a:gd name="adj" fmla="val 2534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outerShdw blurRad="177800" dist="38100" dir="5400000" algn="t" rotWithShape="0">
              <a:srgbClr val="4472C4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4552702" y="3127126"/>
            <a:ext cx="3211614" cy="515"/>
          </a:xfrm>
          <a:prstGeom prst="line">
            <a:avLst/>
          </a:prstGeom>
          <a:ln w="19050">
            <a:solidFill>
              <a:srgbClr val="77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椭圆 94"/>
          <p:cNvSpPr/>
          <p:nvPr/>
        </p:nvSpPr>
        <p:spPr>
          <a:xfrm>
            <a:off x="4488629" y="3069576"/>
            <a:ext cx="129889" cy="132343"/>
          </a:xfrm>
          <a:prstGeom prst="ellipse">
            <a:avLst/>
          </a:prstGeom>
          <a:solidFill>
            <a:srgbClr val="FFFFFF"/>
          </a:solidFill>
          <a:ln>
            <a:solidFill>
              <a:srgbClr val="7792C0"/>
            </a:solidFill>
          </a:ln>
          <a:effectLst>
            <a:outerShdw blurRad="177800" dist="38100" dir="5400000" algn="t" rotWithShape="0">
              <a:srgbClr val="4472C4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31" y="3349230"/>
            <a:ext cx="3608110" cy="2541877"/>
          </a:xfrm>
          <a:prstGeom prst="rect">
            <a:avLst/>
          </a:prstGeom>
        </p:spPr>
      </p:pic>
      <p:pic>
        <p:nvPicPr>
          <p:cNvPr id="195" name="图片 1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57" y="3312712"/>
            <a:ext cx="694163" cy="1279389"/>
          </a:xfrm>
          <a:prstGeom prst="rect">
            <a:avLst/>
          </a:prstGeom>
        </p:spPr>
      </p:pic>
      <p:pic>
        <p:nvPicPr>
          <p:cNvPr id="201" name="图片 2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950634">
            <a:off x="5635452" y="3548748"/>
            <a:ext cx="1228782" cy="736044"/>
          </a:xfrm>
          <a:prstGeom prst="rect">
            <a:avLst/>
          </a:prstGeom>
        </p:spPr>
      </p:pic>
      <p:pic>
        <p:nvPicPr>
          <p:cNvPr id="202" name="图片 2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117908">
            <a:off x="6072555" y="2919773"/>
            <a:ext cx="519111" cy="1269975"/>
          </a:xfrm>
          <a:prstGeom prst="rect">
            <a:avLst/>
          </a:prstGeom>
        </p:spPr>
      </p:pic>
      <p:pic>
        <p:nvPicPr>
          <p:cNvPr id="203" name="Picture 4" descr="https://gimg2.baidu.com/image_search/src=http%3A%2F%2Fpic.51yuansu.com%2Fpic3%2Fcover%2F03%2F41%2F37%2F5b991a9fe6a17_610.jpg&amp;refer=http%3A%2F%2Fpic.51yuansu.com&amp;app=2002&amp;size=f9999,10000&amp;q=a80&amp;n=0&amp;g=0n&amp;fmt=auto?sec=1651666801&amp;t=9250205acbd15741091ca9dbb367804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08" b="90000" l="10000" r="90000">
                        <a14:foregroundMark x1="33115" y1="29672" x2="33115" y2="29672"/>
                        <a14:foregroundMark x1="54754" y1="23115" x2="54754" y2="23115"/>
                        <a14:foregroundMark x1="52787" y1="9508" x2="52787" y2="9508"/>
                        <a14:foregroundMark x1="64918" y1="76885" x2="64918" y2="76885"/>
                        <a14:foregroundMark x1="57213" y1="77705" x2="57213" y2="77705"/>
                        <a14:foregroundMark x1="47541" y1="80492" x2="47541" y2="80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47" y="4177853"/>
            <a:ext cx="509540" cy="5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9"/>
          <a:srcRect l="82956" t="67420" r="87" b="7914"/>
          <a:stretch>
            <a:fillRect/>
          </a:stretch>
        </p:blipFill>
        <p:spPr>
          <a:xfrm rot="216818">
            <a:off x="7043242" y="3345988"/>
            <a:ext cx="635750" cy="547209"/>
          </a:xfrm>
          <a:prstGeom prst="rect">
            <a:avLst/>
          </a:prstGeom>
        </p:spPr>
      </p:pic>
      <p:pic>
        <p:nvPicPr>
          <p:cNvPr id="205" name="图片 2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797132" y="4646224"/>
            <a:ext cx="1023608" cy="1516772"/>
          </a:xfrm>
          <a:prstGeom prst="rect">
            <a:avLst/>
          </a:prstGeom>
        </p:spPr>
      </p:pic>
      <p:sp>
        <p:nvSpPr>
          <p:cNvPr id="206" name="矩形 205"/>
          <p:cNvSpPr/>
          <p:nvPr/>
        </p:nvSpPr>
        <p:spPr>
          <a:xfrm rot="324294">
            <a:off x="5991286" y="323662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栅瓣感知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" name="矩形 206"/>
          <p:cNvSpPr/>
          <p:nvPr/>
        </p:nvSpPr>
        <p:spPr>
          <a:xfrm rot="2034727">
            <a:off x="5692043" y="396160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主瓣通信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4494615" y="4747925"/>
            <a:ext cx="77993" cy="8137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E3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0" name="等腰三角形 209"/>
          <p:cNvSpPr/>
          <p:nvPr/>
        </p:nvSpPr>
        <p:spPr>
          <a:xfrm>
            <a:off x="6088926" y="5093011"/>
            <a:ext cx="90560" cy="77097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文本框 211"/>
          <p:cNvSpPr txBox="1"/>
          <p:nvPr/>
        </p:nvSpPr>
        <p:spPr>
          <a:xfrm>
            <a:off x="5237557" y="4986648"/>
            <a:ext cx="920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感知目标</a:t>
            </a:r>
          </a:p>
        </p:txBody>
      </p:sp>
      <p:sp>
        <p:nvSpPr>
          <p:cNvPr id="213" name="文本框 212"/>
          <p:cNvSpPr txBox="1"/>
          <p:nvPr/>
        </p:nvSpPr>
        <p:spPr>
          <a:xfrm>
            <a:off x="4547071" y="4623283"/>
            <a:ext cx="9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通信用户</a:t>
            </a:r>
          </a:p>
        </p:txBody>
      </p:sp>
      <p:pic>
        <p:nvPicPr>
          <p:cNvPr id="235" name="图片 2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07944">
            <a:off x="10466737" y="3189844"/>
            <a:ext cx="700099" cy="407885"/>
          </a:xfrm>
          <a:prstGeom prst="rect">
            <a:avLst/>
          </a:prstGeom>
        </p:spPr>
      </p:pic>
      <p:pic>
        <p:nvPicPr>
          <p:cNvPr id="236" name="图片 2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84" y="3475821"/>
            <a:ext cx="536791" cy="943381"/>
          </a:xfrm>
          <a:prstGeom prst="rect">
            <a:avLst/>
          </a:prstGeom>
        </p:spPr>
      </p:pic>
      <p:pic>
        <p:nvPicPr>
          <p:cNvPr id="246" name="图片 2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319217">
            <a:off x="8572077" y="5511162"/>
            <a:ext cx="669885" cy="390281"/>
          </a:xfrm>
          <a:prstGeom prst="rect">
            <a:avLst/>
          </a:prstGeom>
        </p:spPr>
      </p:pic>
      <p:sp>
        <p:nvSpPr>
          <p:cNvPr id="249" name="矩形 248"/>
          <p:cNvSpPr/>
          <p:nvPr/>
        </p:nvSpPr>
        <p:spPr>
          <a:xfrm rot="576999">
            <a:off x="9930536" y="5192616"/>
            <a:ext cx="905516" cy="299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栅瓣通信</a:t>
            </a:r>
            <a:endParaRPr kumimoji="0" lang="zh-CN" altLang="en-US" sz="9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0" name="矩形 249"/>
          <p:cNvSpPr/>
          <p:nvPr/>
        </p:nvSpPr>
        <p:spPr>
          <a:xfrm rot="2914828">
            <a:off x="8720503" y="4219010"/>
            <a:ext cx="995152" cy="299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主瓣通信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51" name="图片 2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472" y="5130653"/>
            <a:ext cx="536791" cy="943381"/>
          </a:xfrm>
          <a:prstGeom prst="rect">
            <a:avLst/>
          </a:prstGeom>
        </p:spPr>
      </p:pic>
      <p:pic>
        <p:nvPicPr>
          <p:cNvPr id="253" name="图片 252"/>
          <p:cNvPicPr>
            <a:picLocks noChangeAspect="1"/>
          </p:cNvPicPr>
          <p:nvPr/>
        </p:nvPicPr>
        <p:blipFill>
          <a:blip r:embed="rId9"/>
          <a:srcRect l="82956" t="67420" r="87" b="7914"/>
          <a:stretch>
            <a:fillRect/>
          </a:stretch>
        </p:blipFill>
        <p:spPr>
          <a:xfrm rot="216818">
            <a:off x="9964618" y="3956674"/>
            <a:ext cx="635750" cy="547209"/>
          </a:xfrm>
          <a:prstGeom prst="rect">
            <a:avLst/>
          </a:prstGeom>
        </p:spPr>
      </p:pic>
      <p:cxnSp>
        <p:nvCxnSpPr>
          <p:cNvPr id="259" name="直接箭头连接符 258"/>
          <p:cNvCxnSpPr/>
          <p:nvPr/>
        </p:nvCxnSpPr>
        <p:spPr bwMode="auto">
          <a:xfrm>
            <a:off x="8916445" y="3608548"/>
            <a:ext cx="1210793" cy="4379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282B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1" name="直接箭头连接符 260"/>
          <p:cNvCxnSpPr/>
          <p:nvPr/>
        </p:nvCxnSpPr>
        <p:spPr bwMode="auto">
          <a:xfrm>
            <a:off x="8881718" y="3676728"/>
            <a:ext cx="1160703" cy="4397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282BC"/>
            </a:solidFill>
            <a:prstDash val="sysDash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8" name="Picture 4" descr="https://gimg2.baidu.com/image_search/src=http%3A%2F%2Fpic.51yuansu.com%2Fpic3%2Fcover%2F03%2F41%2F37%2F5b991a9fe6a17_610.jpg&amp;refer=http%3A%2F%2Fpic.51yuansu.com&amp;app=2002&amp;size=f9999,10000&amp;q=a80&amp;n=0&amp;g=0n&amp;fmt=auto?sec=1651666801&amp;t=9250205acbd15741091ca9dbb367804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08" b="90000" l="10000" r="90000">
                        <a14:foregroundMark x1="33115" y1="29672" x2="33115" y2="29672"/>
                        <a14:foregroundMark x1="54754" y1="23115" x2="54754" y2="23115"/>
                        <a14:foregroundMark x1="52787" y1="9508" x2="52787" y2="9508"/>
                        <a14:foregroundMark x1="64918" y1="76885" x2="64918" y2="76885"/>
                        <a14:foregroundMark x1="57213" y1="77705" x2="57213" y2="77705"/>
                        <a14:foregroundMark x1="47541" y1="80492" x2="47541" y2="80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249" y="4690848"/>
            <a:ext cx="509540" cy="5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0" name="直接连接符 299"/>
          <p:cNvCxnSpPr/>
          <p:nvPr/>
        </p:nvCxnSpPr>
        <p:spPr bwMode="auto">
          <a:xfrm>
            <a:off x="10962138" y="3450930"/>
            <a:ext cx="325295" cy="1585023"/>
          </a:xfrm>
          <a:prstGeom prst="line">
            <a:avLst/>
          </a:prstGeom>
          <a:ln w="25400">
            <a:solidFill>
              <a:srgbClr val="4282BC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直接箭头连接符 303"/>
          <p:cNvCxnSpPr/>
          <p:nvPr/>
        </p:nvCxnSpPr>
        <p:spPr bwMode="auto">
          <a:xfrm flipH="1">
            <a:off x="10560496" y="3458635"/>
            <a:ext cx="408823" cy="50832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282B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" name="直接箭头连接符 306"/>
          <p:cNvCxnSpPr/>
          <p:nvPr/>
        </p:nvCxnSpPr>
        <p:spPr bwMode="auto">
          <a:xfrm flipH="1" flipV="1">
            <a:off x="10432285" y="4319857"/>
            <a:ext cx="769002" cy="76152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282B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" name="直接箭头连接符 307"/>
          <p:cNvCxnSpPr/>
          <p:nvPr/>
        </p:nvCxnSpPr>
        <p:spPr bwMode="auto">
          <a:xfrm flipH="1" flipV="1">
            <a:off x="10394213" y="4386656"/>
            <a:ext cx="730572" cy="74015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282BC"/>
            </a:solidFill>
            <a:prstDash val="sysDash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接箭头连接符 317"/>
          <p:cNvCxnSpPr>
            <a:endCxn id="268" idx="0"/>
          </p:cNvCxnSpPr>
          <p:nvPr/>
        </p:nvCxnSpPr>
        <p:spPr bwMode="auto">
          <a:xfrm>
            <a:off x="8846843" y="3728883"/>
            <a:ext cx="802176" cy="9619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282B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6" name="直接连接符 335"/>
          <p:cNvCxnSpPr/>
          <p:nvPr/>
        </p:nvCxnSpPr>
        <p:spPr bwMode="auto">
          <a:xfrm>
            <a:off x="8805216" y="3757791"/>
            <a:ext cx="91784" cy="1984506"/>
          </a:xfrm>
          <a:prstGeom prst="line">
            <a:avLst/>
          </a:prstGeom>
          <a:ln w="25400">
            <a:solidFill>
              <a:srgbClr val="4282BC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直接箭头连接符 339"/>
          <p:cNvCxnSpPr/>
          <p:nvPr/>
        </p:nvCxnSpPr>
        <p:spPr bwMode="auto">
          <a:xfrm flipV="1">
            <a:off x="8906419" y="5162941"/>
            <a:ext cx="623535" cy="5620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282B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3" name="直接箭头连接符 352"/>
          <p:cNvCxnSpPr/>
          <p:nvPr/>
        </p:nvCxnSpPr>
        <p:spPr bwMode="auto">
          <a:xfrm flipH="1" flipV="1">
            <a:off x="9892099" y="5079007"/>
            <a:ext cx="1084270" cy="16681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282B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7" name="矩形 356"/>
          <p:cNvSpPr/>
          <p:nvPr/>
        </p:nvSpPr>
        <p:spPr>
          <a:xfrm rot="2634470">
            <a:off x="10420613" y="443736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主瓣感知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8" name="文本框 357"/>
          <p:cNvSpPr txBox="1"/>
          <p:nvPr/>
        </p:nvSpPr>
        <p:spPr bwMode="auto">
          <a:xfrm>
            <a:off x="8452547" y="4424748"/>
            <a:ext cx="400110" cy="810478"/>
          </a:xfrm>
          <a:prstGeom prst="rect">
            <a:avLst/>
          </a:prstGeom>
          <a:noFill/>
          <a:ln w="34925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栅瓣通信</a:t>
            </a:r>
          </a:p>
        </p:txBody>
      </p:sp>
      <p:sp>
        <p:nvSpPr>
          <p:cNvPr id="359" name="矩形 358"/>
          <p:cNvSpPr/>
          <p:nvPr/>
        </p:nvSpPr>
        <p:spPr>
          <a:xfrm rot="1209847">
            <a:off x="9172144" y="3579482"/>
            <a:ext cx="995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栅瓣感知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62" name="直接箭头连接符 361"/>
          <p:cNvCxnSpPr/>
          <p:nvPr/>
        </p:nvCxnSpPr>
        <p:spPr bwMode="auto">
          <a:xfrm flipH="1">
            <a:off x="10488488" y="3349499"/>
            <a:ext cx="504219" cy="58768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282BC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箭头连接符 365"/>
          <p:cNvCxnSpPr/>
          <p:nvPr/>
        </p:nvCxnSpPr>
        <p:spPr bwMode="auto">
          <a:xfrm flipH="1" flipV="1">
            <a:off x="10992705" y="3350365"/>
            <a:ext cx="382926" cy="16833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282BC"/>
            </a:solidFill>
            <a:prstDash val="sysDash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4" name="文本框 383"/>
          <p:cNvSpPr txBox="1"/>
          <p:nvPr/>
        </p:nvSpPr>
        <p:spPr bwMode="auto">
          <a:xfrm rot="21009431">
            <a:off x="11162857" y="3700525"/>
            <a:ext cx="400110" cy="810478"/>
          </a:xfrm>
          <a:prstGeom prst="rect">
            <a:avLst/>
          </a:prstGeom>
          <a:noFill/>
          <a:ln w="34925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none" rtlCol="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栅瓣感知</a:t>
            </a:r>
          </a:p>
        </p:txBody>
      </p:sp>
      <p:pic>
        <p:nvPicPr>
          <p:cNvPr id="390" name="图片 38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2462" y="4720957"/>
            <a:ext cx="1542185" cy="1260402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57585" y="5979158"/>
            <a:ext cx="3424885" cy="67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双稀疏特征下的通感统计信道分析；</a:t>
            </a:r>
          </a:p>
          <a:p>
            <a:pPr marL="285750" indent="-285750"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双稀疏特征下的通感可达性能界分析</a:t>
            </a:r>
            <a:r>
              <a:rPr kumimoji="0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0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400628" y="5997340"/>
            <a:ext cx="3515762" cy="67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信道稀疏特征下的阵元位置波形设计；</a:t>
            </a:r>
            <a:endParaRPr kumimoji="0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双稀疏特征下的通感融合空域波形设计；</a:t>
            </a:r>
            <a:endParaRPr kumimoji="0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238711" y="6014681"/>
            <a:ext cx="3383528" cy="67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多站双稀疏的通感融合传输优化设计；</a:t>
            </a:r>
            <a:endParaRPr kumimoji="0"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多站双稀疏的通感资源优化与配置</a:t>
            </a:r>
            <a:r>
              <a:rPr kumimoji="0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8364392" y="3125720"/>
            <a:ext cx="3211614" cy="515"/>
          </a:xfrm>
          <a:prstGeom prst="line">
            <a:avLst/>
          </a:prstGeom>
          <a:ln w="19050">
            <a:solidFill>
              <a:srgbClr val="77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8300319" y="3068170"/>
            <a:ext cx="129889" cy="132343"/>
          </a:xfrm>
          <a:prstGeom prst="ellipse">
            <a:avLst/>
          </a:prstGeom>
          <a:solidFill>
            <a:srgbClr val="FFFFFF"/>
          </a:solidFill>
          <a:ln>
            <a:solidFill>
              <a:srgbClr val="7792C0"/>
            </a:solidFill>
          </a:ln>
          <a:effectLst>
            <a:outerShdw blurRad="177800" dist="38100" dir="5400000" algn="t" rotWithShape="0">
              <a:srgbClr val="4472C4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731994" y="3132670"/>
            <a:ext cx="3211614" cy="515"/>
          </a:xfrm>
          <a:prstGeom prst="line">
            <a:avLst/>
          </a:prstGeom>
          <a:ln w="19050">
            <a:solidFill>
              <a:srgbClr val="779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667921" y="3075120"/>
            <a:ext cx="129889" cy="132343"/>
          </a:xfrm>
          <a:prstGeom prst="ellipse">
            <a:avLst/>
          </a:prstGeom>
          <a:solidFill>
            <a:srgbClr val="FFFFFF"/>
          </a:solidFill>
          <a:ln>
            <a:solidFill>
              <a:srgbClr val="7792C0"/>
            </a:solidFill>
          </a:ln>
          <a:effectLst>
            <a:outerShdw blurRad="177800" dist="38100" dir="5400000" algn="t" rotWithShape="0">
              <a:srgbClr val="4472C4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9DDAA88-78C3-4344-A29B-90662C521EAD}"/>
              </a:ext>
            </a:extLst>
          </p:cNvPr>
          <p:cNvSpPr/>
          <p:nvPr/>
        </p:nvSpPr>
        <p:spPr bwMode="auto">
          <a:xfrm>
            <a:off x="-7074" y="1250541"/>
            <a:ext cx="12192000" cy="696811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/>
          <a:lstStyle/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Clr>
                <a:srgbClr val="053B5F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技术路线：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针对大规模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MIMO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的双稀疏特征从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理论性能、波形优化、互补协同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开展研究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0CF81F4-2A98-4AFF-87B1-D36B29F46952}"/>
              </a:ext>
            </a:extLst>
          </p:cNvPr>
          <p:cNvSpPr/>
          <p:nvPr/>
        </p:nvSpPr>
        <p:spPr bwMode="auto">
          <a:xfrm>
            <a:off x="695399" y="1287282"/>
            <a:ext cx="3024336" cy="5094046"/>
          </a:xfrm>
          <a:prstGeom prst="rect">
            <a:avLst/>
          </a:prstGeom>
          <a:solidFill>
            <a:srgbClr val="CCEC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个人基本情况：</a:t>
            </a:r>
            <a:r>
              <a:rPr lang="zh-CN" altLang="en-US" sz="2800" dirty="0">
                <a:solidFill>
                  <a:srgbClr val="C00000"/>
                </a:solidFill>
              </a:rPr>
              <a:t>教育工作经历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4805496-F095-46C3-95C6-0C601F5CE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" b="9247"/>
          <a:stretch/>
        </p:blipFill>
        <p:spPr>
          <a:xfrm>
            <a:off x="1271461" y="1719330"/>
            <a:ext cx="1800200" cy="1842592"/>
          </a:xfrm>
          <a:prstGeom prst="ellipse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12" name="空心弧 11">
            <a:extLst>
              <a:ext uri="{FF2B5EF4-FFF2-40B4-BE49-F238E27FC236}">
                <a16:creationId xmlns:a16="http://schemas.microsoft.com/office/drawing/2014/main" id="{C0DB38F1-5DEB-4CE1-ABD8-02FEEB352153}"/>
              </a:ext>
            </a:extLst>
          </p:cNvPr>
          <p:cNvSpPr/>
          <p:nvPr/>
        </p:nvSpPr>
        <p:spPr bwMode="auto">
          <a:xfrm rot="10800000">
            <a:off x="1122570" y="1591633"/>
            <a:ext cx="2097986" cy="2097986"/>
          </a:xfrm>
          <a:prstGeom prst="blockArc">
            <a:avLst>
              <a:gd name="adj1" fmla="val 10821445"/>
              <a:gd name="adj2" fmla="val 21524892"/>
              <a:gd name="adj3" fmla="val 1574"/>
            </a:avLst>
          </a:prstGeom>
          <a:solidFill>
            <a:srgbClr val="1717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3126A8-ED9F-45DC-BADF-EA651007BEE2}"/>
              </a:ext>
            </a:extLst>
          </p:cNvPr>
          <p:cNvSpPr txBox="1"/>
          <p:nvPr/>
        </p:nvSpPr>
        <p:spPr bwMode="auto">
          <a:xfrm>
            <a:off x="1304978" y="3879570"/>
            <a:ext cx="1733167" cy="8256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dirty="0">
                <a:solidFill>
                  <a:srgbClr val="064774"/>
                </a:solidFill>
                <a:latin typeface="+mj-ea"/>
                <a:ea typeface="+mj-ea"/>
                <a:cs typeface="Times New Roman" panose="02020603050405020304" pitchFamily="18" charset="0"/>
              </a:rPr>
              <a:t>青年首席教授</a:t>
            </a:r>
            <a:endParaRPr lang="en-US" altLang="zh-CN" sz="2000" b="1" dirty="0">
              <a:solidFill>
                <a:srgbClr val="064774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 b="1" dirty="0">
                <a:solidFill>
                  <a:srgbClr val="064774"/>
                </a:solidFill>
                <a:latin typeface="+mj-ea"/>
                <a:ea typeface="+mj-ea"/>
                <a:cs typeface="Times New Roman" panose="02020603050405020304" pitchFamily="18" charset="0"/>
              </a:rPr>
              <a:t>1982.07</a:t>
            </a:r>
            <a:r>
              <a:rPr lang="zh-CN" altLang="en-US" sz="2000" b="1" dirty="0">
                <a:solidFill>
                  <a:srgbClr val="064774"/>
                </a:solidFill>
                <a:latin typeface="+mj-ea"/>
                <a:ea typeface="+mj-ea"/>
                <a:cs typeface="Times New Roman" panose="02020603050405020304" pitchFamily="18" charset="0"/>
              </a:rPr>
              <a:t>出生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3830135" y="1287282"/>
            <a:ext cx="7594456" cy="648072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064774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>
                <a:solidFill>
                  <a:srgbClr val="064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◢ </a:t>
            </a:r>
            <a:r>
              <a:rPr lang="zh-CN" altLang="en-US" sz="2400" b="1" dirty="0">
                <a:solidFill>
                  <a:srgbClr val="064774"/>
                </a:solidFill>
                <a:latin typeface="+mj-ea"/>
                <a:ea typeface="+mj-ea"/>
              </a:rPr>
              <a:t>教育经历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064774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9AC919-EECD-4774-8C0A-F3615C72D0E5}"/>
              </a:ext>
            </a:extLst>
          </p:cNvPr>
          <p:cNvSpPr/>
          <p:nvPr/>
        </p:nvSpPr>
        <p:spPr bwMode="auto">
          <a:xfrm>
            <a:off x="3830134" y="3437768"/>
            <a:ext cx="7594457" cy="648072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064774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>
                <a:solidFill>
                  <a:srgbClr val="064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◢ </a:t>
            </a:r>
            <a:r>
              <a:rPr lang="zh-CN" altLang="en-US" sz="2400" b="1" dirty="0">
                <a:solidFill>
                  <a:srgbClr val="064774"/>
                </a:solidFill>
                <a:latin typeface="+mj-ea"/>
                <a:ea typeface="+mj-ea"/>
              </a:rPr>
              <a:t>工作经历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064774"/>
              </a:solidFill>
              <a:effectLst/>
              <a:latin typeface="+mj-ea"/>
              <a:ea typeface="+mj-ea"/>
            </a:endParaRPr>
          </a:p>
        </p:txBody>
      </p:sp>
      <p:graphicFrame>
        <p:nvGraphicFramePr>
          <p:cNvPr id="17" name="表格 17">
            <a:extLst>
              <a:ext uri="{FF2B5EF4-FFF2-40B4-BE49-F238E27FC236}">
                <a16:creationId xmlns:a16="http://schemas.microsoft.com/office/drawing/2014/main" id="{CDACCD03-2D2F-4AFE-94D3-1140BADEE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482958"/>
              </p:ext>
            </p:extLst>
          </p:nvPr>
        </p:nvGraphicFramePr>
        <p:xfrm>
          <a:off x="3935760" y="2024726"/>
          <a:ext cx="7488830" cy="13236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4166">
                  <a:extLst>
                    <a:ext uri="{9D8B030D-6E8A-4147-A177-3AD203B41FA5}">
                      <a16:colId xmlns:a16="http://schemas.microsoft.com/office/drawing/2014/main" val="1038482905"/>
                    </a:ext>
                  </a:extLst>
                </a:gridCol>
                <a:gridCol w="1638362">
                  <a:extLst>
                    <a:ext uri="{9D8B030D-6E8A-4147-A177-3AD203B41FA5}">
                      <a16:colId xmlns:a16="http://schemas.microsoft.com/office/drawing/2014/main" val="245140104"/>
                    </a:ext>
                  </a:extLst>
                </a:gridCol>
                <a:gridCol w="2736302">
                  <a:extLst>
                    <a:ext uri="{9D8B030D-6E8A-4147-A177-3AD203B41FA5}">
                      <a16:colId xmlns:a16="http://schemas.microsoft.com/office/drawing/2014/main" val="4101411022"/>
                    </a:ext>
                  </a:extLst>
                </a:gridCol>
              </a:tblGrid>
              <a:tr h="44122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2005.03 — 2009.05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东南大学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工学博士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60485"/>
                  </a:ext>
                </a:extLst>
              </a:tr>
              <a:tr h="44122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b="1" dirty="0">
                          <a:latin typeface="+mj-ea"/>
                          <a:ea typeface="+mj-ea"/>
                        </a:rPr>
                        <a:t>2003.09 — 2005.02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+mj-ea"/>
                          <a:ea typeface="+mj-ea"/>
                        </a:rPr>
                        <a:t>东南大学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+mj-ea"/>
                          <a:ea typeface="+mj-ea"/>
                        </a:rPr>
                        <a:t>工学硕士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8562"/>
                  </a:ext>
                </a:extLst>
              </a:tr>
              <a:tr h="44122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b="1" dirty="0">
                          <a:latin typeface="+mj-ea"/>
                          <a:ea typeface="+mj-ea"/>
                        </a:rPr>
                        <a:t>1999.09 — 2003.06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+mj-ea"/>
                          <a:ea typeface="+mj-ea"/>
                        </a:rPr>
                        <a:t>东南大学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+mj-ea"/>
                          <a:ea typeface="+mj-ea"/>
                        </a:rPr>
                        <a:t>学士学位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972480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671D7A33-111B-471B-A953-3153BC736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465756"/>
              </p:ext>
            </p:extLst>
          </p:nvPr>
        </p:nvGraphicFramePr>
        <p:xfrm>
          <a:off x="3935759" y="4175213"/>
          <a:ext cx="7488831" cy="2206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4166">
                  <a:extLst>
                    <a:ext uri="{9D8B030D-6E8A-4147-A177-3AD203B41FA5}">
                      <a16:colId xmlns:a16="http://schemas.microsoft.com/office/drawing/2014/main" val="1038482905"/>
                    </a:ext>
                  </a:extLst>
                </a:gridCol>
                <a:gridCol w="1710371">
                  <a:extLst>
                    <a:ext uri="{9D8B030D-6E8A-4147-A177-3AD203B41FA5}">
                      <a16:colId xmlns:a16="http://schemas.microsoft.com/office/drawing/2014/main" val="245140104"/>
                    </a:ext>
                  </a:extLst>
                </a:gridCol>
                <a:gridCol w="2664294">
                  <a:extLst>
                    <a:ext uri="{9D8B030D-6E8A-4147-A177-3AD203B41FA5}">
                      <a16:colId xmlns:a16="http://schemas.microsoft.com/office/drawing/2014/main" val="4101411022"/>
                    </a:ext>
                  </a:extLst>
                </a:gridCol>
              </a:tblGrid>
              <a:tr h="44122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2021.01 —  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至    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东南大学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青年首席教授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60485"/>
                  </a:ext>
                </a:extLst>
              </a:tr>
              <a:tr h="44122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b="1" dirty="0">
                          <a:latin typeface="+mj-ea"/>
                          <a:ea typeface="+mj-ea"/>
                        </a:rPr>
                        <a:t>2016.05 — 2020.12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+mj-ea"/>
                          <a:ea typeface="+mj-ea"/>
                        </a:rPr>
                        <a:t>东南大学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+mj-ea"/>
                          <a:ea typeface="+mj-ea"/>
                        </a:rPr>
                        <a:t>教       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8562"/>
                  </a:ext>
                </a:extLst>
              </a:tr>
              <a:tr h="44122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2017.09 — 2020.08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维多利亚大学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客座教授</a:t>
                      </a:r>
                      <a:r>
                        <a:rPr lang="zh-CN" altLang="en-US" sz="12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（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Adjunct Professor</a:t>
                      </a:r>
                      <a:r>
                        <a:rPr lang="zh-CN" altLang="en-US" sz="12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）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972480"/>
                  </a:ext>
                </a:extLst>
              </a:tr>
              <a:tr h="44122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b="1" dirty="0">
                          <a:latin typeface="+mj-ea"/>
                          <a:ea typeface="+mj-ea"/>
                        </a:rPr>
                        <a:t>2010.06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— 2016.04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+mj-ea"/>
                          <a:ea typeface="+mj-ea"/>
                        </a:rPr>
                        <a:t>东南大学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+mj-ea"/>
                          <a:ea typeface="+mj-ea"/>
                        </a:rPr>
                        <a:t>副研究员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23325"/>
                  </a:ext>
                </a:extLst>
              </a:tr>
              <a:tr h="44122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b="1" dirty="0">
                          <a:latin typeface="+mj-ea"/>
                          <a:ea typeface="+mj-ea"/>
                        </a:rPr>
                        <a:t>2009.05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— 2010.05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+mj-ea"/>
                          <a:ea typeface="+mj-ea"/>
                        </a:rPr>
                        <a:t>维多利亚大学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+mj-ea"/>
                          <a:ea typeface="+mj-ea"/>
                        </a:rPr>
                        <a:t>博士后研究员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210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409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316189" y="980728"/>
            <a:ext cx="9793088" cy="5132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8" y="215617"/>
            <a:ext cx="8737600" cy="533400"/>
          </a:xfrm>
        </p:spPr>
        <p:txBody>
          <a:bodyPr/>
          <a:lstStyle/>
          <a:p>
            <a:r>
              <a:rPr lang="zh-CN" altLang="en-US" dirty="0"/>
              <a:t>项目研究内容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17177A"/>
                </a:solidFill>
                <a:effectLst/>
                <a:uLnTx/>
                <a:uFillTx/>
                <a:latin typeface="Arial Black" panose="020B0A04020102020204"/>
                <a:ea typeface="微软雅黑" panose="020B0503020204020204" pitchFamily="34" charset="-122"/>
                <a:cs typeface="+mj-cs"/>
              </a:rPr>
              <a:t>：</a:t>
            </a:r>
            <a:r>
              <a:rPr lang="zh-CN" altLang="en-US" sz="2800" dirty="0">
                <a:solidFill>
                  <a:srgbClr val="C00000"/>
                </a:solidFill>
                <a:latin typeface="Arial Black" panose="020B0A04020102020204"/>
                <a:ea typeface="微软雅黑" panose="020B0503020204020204" pitchFamily="34" charset="-122"/>
              </a:rPr>
              <a:t>已有基础与研究计划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CD43D5-037E-4195-86E5-C6B6202BC749}" type="slidenum"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30</a:t>
            </a:fld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: 圆角 35"/>
          <p:cNvSpPr/>
          <p:nvPr/>
        </p:nvSpPr>
        <p:spPr bwMode="auto">
          <a:xfrm>
            <a:off x="598238" y="1248664"/>
            <a:ext cx="745234" cy="5132664"/>
          </a:xfrm>
          <a:prstGeom prst="roundRect">
            <a:avLst>
              <a:gd name="adj" fmla="val 17042"/>
            </a:avLst>
          </a:prstGeom>
          <a:solidFill>
            <a:schemeClr val="bg2">
              <a:lumMod val="20000"/>
              <a:lumOff val="80000"/>
            </a:schemeClr>
          </a:solidFill>
          <a:ln w="28575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 bwMode="auto">
          <a:xfrm>
            <a:off x="724272" y="1327151"/>
            <a:ext cx="569387" cy="4971828"/>
          </a:xfrm>
          <a:prstGeom prst="rect">
            <a:avLst/>
          </a:prstGeom>
          <a:noFill/>
          <a:ln w="34925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资源受限的高频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MIMO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通感融合理论方法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050825" y="5372180"/>
            <a:ext cx="7039949" cy="926799"/>
          </a:xfrm>
          <a:prstGeom prst="rect">
            <a:avLst/>
          </a:prstGeom>
          <a:solidFill>
            <a:srgbClr val="E6F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457200" indent="-457200"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4"/>
              <a:defRPr/>
            </a:pPr>
            <a:r>
              <a:rPr kumimoji="0" lang="zh-CN" altLang="en-US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面向资源受限高频通感融合理论方法的试验验证</a:t>
            </a:r>
          </a:p>
        </p:txBody>
      </p:sp>
      <p:sp>
        <p:nvSpPr>
          <p:cNvPr id="55" name="矩形 54"/>
          <p:cNvSpPr/>
          <p:nvPr/>
        </p:nvSpPr>
        <p:spPr>
          <a:xfrm>
            <a:off x="4046419" y="2036071"/>
            <a:ext cx="7016177" cy="936104"/>
          </a:xfrm>
          <a:prstGeom prst="rect">
            <a:avLst/>
          </a:prstGeom>
          <a:solidFill>
            <a:srgbClr val="E6F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457200" marR="0" lvl="0" indent="-45720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面向高频信道与阵列双稀疏的通信感知融合理论研究</a:t>
            </a:r>
          </a:p>
        </p:txBody>
      </p:sp>
      <p:sp>
        <p:nvSpPr>
          <p:cNvPr id="44" name="矩形 43"/>
          <p:cNvSpPr/>
          <p:nvPr/>
        </p:nvSpPr>
        <p:spPr>
          <a:xfrm>
            <a:off x="4055917" y="3739899"/>
            <a:ext cx="3183202" cy="936104"/>
          </a:xfrm>
          <a:prstGeom prst="rect">
            <a:avLst/>
          </a:prstGeom>
          <a:solidFill>
            <a:srgbClr val="E6F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457200" indent="-457200"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</a:pPr>
            <a:r>
              <a:rPr kumimoji="0" lang="zh-CN" altLang="en-US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硬件资源受限的双稀疏</a:t>
            </a:r>
            <a:r>
              <a:rPr kumimoji="0" lang="en-US" altLang="zh-CN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</a:t>
            </a:r>
            <a:r>
              <a:rPr kumimoji="0" lang="zh-CN" altLang="en-US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通感传输方法</a:t>
            </a:r>
          </a:p>
        </p:txBody>
      </p:sp>
      <p:sp>
        <p:nvSpPr>
          <p:cNvPr id="57" name="矩形 56"/>
          <p:cNvSpPr/>
          <p:nvPr/>
        </p:nvSpPr>
        <p:spPr>
          <a:xfrm>
            <a:off x="7894244" y="3739088"/>
            <a:ext cx="3183202" cy="930567"/>
          </a:xfrm>
          <a:prstGeom prst="rect">
            <a:avLst/>
          </a:prstGeom>
          <a:solidFill>
            <a:srgbClr val="E6F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457200" indent="-457200"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</a:pPr>
            <a:r>
              <a:rPr kumimoji="0" lang="zh-CN" altLang="en-US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基于双稀疏互补的新型通感一体信号设计</a:t>
            </a:r>
          </a:p>
        </p:txBody>
      </p:sp>
      <p:sp>
        <p:nvSpPr>
          <p:cNvPr id="63" name="矩形 62"/>
          <p:cNvSpPr/>
          <p:nvPr/>
        </p:nvSpPr>
        <p:spPr>
          <a:xfrm>
            <a:off x="7730750" y="2996715"/>
            <a:ext cx="1008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</a:p>
        </p:txBody>
      </p:sp>
      <p:sp>
        <p:nvSpPr>
          <p:cNvPr id="64" name="箭头: 下 63"/>
          <p:cNvSpPr/>
          <p:nvPr/>
        </p:nvSpPr>
        <p:spPr bwMode="auto">
          <a:xfrm>
            <a:off x="6022036" y="4953706"/>
            <a:ext cx="375907" cy="424367"/>
          </a:xfrm>
          <a:prstGeom prst="downArrow">
            <a:avLst/>
          </a:prstGeom>
          <a:solidFill>
            <a:srgbClr val="97BFE4"/>
          </a:solidFill>
          <a:ln w="9525" cap="flat" cmpd="sng" algn="ctr">
            <a:solidFill>
              <a:srgbClr val="97BF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386629" y="4972743"/>
            <a:ext cx="967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</a:p>
        </p:txBody>
      </p:sp>
      <p:sp>
        <p:nvSpPr>
          <p:cNvPr id="51" name="箭头: 下 50"/>
          <p:cNvSpPr/>
          <p:nvPr/>
        </p:nvSpPr>
        <p:spPr bwMode="auto">
          <a:xfrm>
            <a:off x="7390188" y="3005378"/>
            <a:ext cx="375907" cy="424367"/>
          </a:xfrm>
          <a:prstGeom prst="downArrow">
            <a:avLst/>
          </a:prstGeom>
          <a:solidFill>
            <a:srgbClr val="97BFE4"/>
          </a:solidFill>
          <a:ln w="9525" cap="flat" cmpd="sng" algn="ctr">
            <a:solidFill>
              <a:srgbClr val="97BF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" name="箭头: 燕尾形 59"/>
          <p:cNvSpPr/>
          <p:nvPr/>
        </p:nvSpPr>
        <p:spPr bwMode="auto">
          <a:xfrm>
            <a:off x="3547633" y="2434209"/>
            <a:ext cx="479134" cy="307777"/>
          </a:xfrm>
          <a:prstGeom prst="notchedRightArrow">
            <a:avLst/>
          </a:prstGeom>
          <a:solidFill>
            <a:srgbClr val="97BFE4"/>
          </a:solidFill>
          <a:ln w="9525" cap="flat" cmpd="sng" algn="ctr">
            <a:solidFill>
              <a:srgbClr val="97BF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34" name="箭头: 下 33"/>
          <p:cNvSpPr/>
          <p:nvPr/>
        </p:nvSpPr>
        <p:spPr bwMode="auto">
          <a:xfrm rot="10800000">
            <a:off x="8729141" y="4933398"/>
            <a:ext cx="375907" cy="424367"/>
          </a:xfrm>
          <a:prstGeom prst="downArrow">
            <a:avLst/>
          </a:prstGeom>
          <a:solidFill>
            <a:srgbClr val="97BFE4"/>
          </a:solidFill>
          <a:ln w="9525" cap="flat" cmpd="sng" algn="ctr">
            <a:solidFill>
              <a:srgbClr val="97BF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105048" y="4991693"/>
            <a:ext cx="967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</a:p>
        </p:txBody>
      </p:sp>
      <p:sp>
        <p:nvSpPr>
          <p:cNvPr id="37" name="矩形 36"/>
          <p:cNvSpPr/>
          <p:nvPr/>
        </p:nvSpPr>
        <p:spPr>
          <a:xfrm>
            <a:off x="4032323" y="1327152"/>
            <a:ext cx="7561439" cy="584007"/>
          </a:xfrm>
          <a:prstGeom prst="rect">
            <a:avLst/>
          </a:prstGeom>
          <a:solidFill>
            <a:srgbClr val="053B5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288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FFFF00"/>
                </a:solidFill>
                <a:latin typeface="+mj-ea"/>
                <a:ea typeface="+mj-ea"/>
              </a:rPr>
              <a:t>研究计划</a:t>
            </a:r>
          </a:p>
        </p:txBody>
      </p:sp>
      <p:sp>
        <p:nvSpPr>
          <p:cNvPr id="41" name="矩形: 圆角 40"/>
          <p:cNvSpPr/>
          <p:nvPr/>
        </p:nvSpPr>
        <p:spPr bwMode="auto">
          <a:xfrm flipH="1">
            <a:off x="3959242" y="3495659"/>
            <a:ext cx="7614799" cy="1359086"/>
          </a:xfrm>
          <a:prstGeom prst="roundRect">
            <a:avLst>
              <a:gd name="adj" fmla="val 4652"/>
            </a:avLst>
          </a:prstGeom>
          <a:noFill/>
          <a:ln w="22225" cap="flat" cmpd="sng" algn="ctr">
            <a:solidFill>
              <a:schemeClr val="accent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563926" y="1327152"/>
            <a:ext cx="1953750" cy="584008"/>
          </a:xfrm>
          <a:prstGeom prst="rect">
            <a:avLst/>
          </a:prstGeom>
          <a:solidFill>
            <a:srgbClr val="053B5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288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FFFF00"/>
                </a:solidFill>
                <a:latin typeface="+mj-ea"/>
                <a:ea typeface="+mj-ea"/>
              </a:rPr>
              <a:t>已有基础</a:t>
            </a:r>
          </a:p>
        </p:txBody>
      </p:sp>
      <p:sp>
        <p:nvSpPr>
          <p:cNvPr id="5" name="文本框 4"/>
          <p:cNvSpPr txBox="1"/>
          <p:nvPr/>
        </p:nvSpPr>
        <p:spPr bwMode="auto">
          <a:xfrm>
            <a:off x="11081125" y="1941715"/>
            <a:ext cx="534249" cy="1224136"/>
          </a:xfrm>
          <a:prstGeom prst="rect">
            <a:avLst/>
          </a:prstGeom>
          <a:noFill/>
          <a:ln w="34925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0"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基础理论</a:t>
            </a:r>
          </a:p>
        </p:txBody>
      </p:sp>
      <p:sp>
        <p:nvSpPr>
          <p:cNvPr id="43" name="文本框 42"/>
          <p:cNvSpPr txBox="1"/>
          <p:nvPr/>
        </p:nvSpPr>
        <p:spPr bwMode="auto">
          <a:xfrm>
            <a:off x="11077645" y="3645024"/>
            <a:ext cx="534249" cy="1224136"/>
          </a:xfrm>
          <a:prstGeom prst="rect">
            <a:avLst/>
          </a:prstGeom>
          <a:noFill/>
          <a:ln w="34925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kumimoji="0" sz="2000" b="1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技术方法</a:t>
            </a:r>
          </a:p>
        </p:txBody>
      </p:sp>
      <p:sp>
        <p:nvSpPr>
          <p:cNvPr id="46" name="文本框 45"/>
          <p:cNvSpPr txBox="1"/>
          <p:nvPr/>
        </p:nvSpPr>
        <p:spPr bwMode="auto">
          <a:xfrm>
            <a:off x="11086729" y="5157192"/>
            <a:ext cx="534249" cy="1224136"/>
          </a:xfrm>
          <a:prstGeom prst="rect">
            <a:avLst/>
          </a:prstGeom>
          <a:noFill/>
          <a:ln w="34925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0"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演示验证</a:t>
            </a:r>
          </a:p>
        </p:txBody>
      </p:sp>
      <p:sp>
        <p:nvSpPr>
          <p:cNvPr id="47" name="矩形 46"/>
          <p:cNvSpPr/>
          <p:nvPr/>
        </p:nvSpPr>
        <p:spPr>
          <a:xfrm>
            <a:off x="1563925" y="2036071"/>
            <a:ext cx="1953749" cy="921743"/>
          </a:xfrm>
          <a:prstGeom prst="rect">
            <a:avLst/>
          </a:prstGeom>
          <a:solidFill>
            <a:srgbClr val="FFFF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</a:t>
            </a:r>
            <a:r>
              <a:rPr kumimoji="0" lang="en-US" altLang="zh-CN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</a:t>
            </a:r>
            <a:r>
              <a:rPr kumimoji="0" lang="zh-CN" altLang="en-US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性能域分析</a:t>
            </a:r>
          </a:p>
        </p:txBody>
      </p:sp>
      <p:sp>
        <p:nvSpPr>
          <p:cNvPr id="48" name="矩形 47"/>
          <p:cNvSpPr/>
          <p:nvPr/>
        </p:nvSpPr>
        <p:spPr>
          <a:xfrm>
            <a:off x="1564527" y="3752691"/>
            <a:ext cx="1953749" cy="929370"/>
          </a:xfrm>
          <a:prstGeom prst="rect">
            <a:avLst/>
          </a:prstGeom>
          <a:solidFill>
            <a:srgbClr val="FFFF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ker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</a:t>
            </a:r>
            <a:r>
              <a:rPr kumimoji="0" lang="en-US" altLang="zh-CN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</a:t>
            </a:r>
            <a:r>
              <a:rPr kumimoji="0" lang="zh-CN" altLang="en-US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传输技术</a:t>
            </a:r>
          </a:p>
        </p:txBody>
      </p:sp>
      <p:sp>
        <p:nvSpPr>
          <p:cNvPr id="53" name="矩形 52"/>
          <p:cNvSpPr/>
          <p:nvPr/>
        </p:nvSpPr>
        <p:spPr>
          <a:xfrm>
            <a:off x="1563925" y="5372180"/>
            <a:ext cx="1953749" cy="929370"/>
          </a:xfrm>
          <a:prstGeom prst="rect">
            <a:avLst/>
          </a:prstGeom>
          <a:solidFill>
            <a:srgbClr val="FFFF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</a:t>
            </a:r>
            <a:r>
              <a:rPr kumimoji="0" lang="en-US" altLang="zh-CN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</a:t>
            </a:r>
            <a:r>
              <a:rPr kumimoji="0" lang="zh-CN" altLang="en-US" sz="20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实验平台</a:t>
            </a:r>
          </a:p>
        </p:txBody>
      </p:sp>
      <p:sp>
        <p:nvSpPr>
          <p:cNvPr id="66" name="箭头: 燕尾形 65"/>
          <p:cNvSpPr/>
          <p:nvPr/>
        </p:nvSpPr>
        <p:spPr bwMode="auto">
          <a:xfrm>
            <a:off x="3535545" y="4139039"/>
            <a:ext cx="423698" cy="307777"/>
          </a:xfrm>
          <a:prstGeom prst="notchedRightArrow">
            <a:avLst/>
          </a:prstGeom>
          <a:solidFill>
            <a:srgbClr val="97BFE4"/>
          </a:solidFill>
          <a:ln w="9525" cap="flat" cmpd="sng" algn="ctr">
            <a:solidFill>
              <a:srgbClr val="97BF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73" name="箭头: 燕尾形 72"/>
          <p:cNvSpPr/>
          <p:nvPr/>
        </p:nvSpPr>
        <p:spPr bwMode="auto">
          <a:xfrm>
            <a:off x="3562717" y="5744746"/>
            <a:ext cx="479134" cy="307777"/>
          </a:xfrm>
          <a:prstGeom prst="notchedRightArrow">
            <a:avLst/>
          </a:prstGeom>
          <a:solidFill>
            <a:srgbClr val="97BFE4"/>
          </a:solidFill>
          <a:ln w="9525" cap="flat" cmpd="sng" algn="ctr">
            <a:solidFill>
              <a:srgbClr val="97BF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76" name="箭头: 下 75"/>
          <p:cNvSpPr/>
          <p:nvPr/>
        </p:nvSpPr>
        <p:spPr bwMode="auto">
          <a:xfrm rot="16200000">
            <a:off x="7414418" y="4168464"/>
            <a:ext cx="375907" cy="424367"/>
          </a:xfrm>
          <a:prstGeom prst="downArrow">
            <a:avLst/>
          </a:prstGeom>
          <a:solidFill>
            <a:srgbClr val="97BFE4"/>
          </a:solidFill>
          <a:ln w="9525" cap="flat" cmpd="sng" algn="ctr">
            <a:solidFill>
              <a:srgbClr val="97BF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325833" y="3928747"/>
            <a:ext cx="591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延申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依托平台及预期成果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CD43D5-037E-4195-86E5-C6B6202BC749}" type="slidenum">
              <a:rPr kumimoji="1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4F04D0-E0EC-420F-8AB7-DE246CF91CE5}"/>
              </a:ext>
            </a:extLst>
          </p:cNvPr>
          <p:cNvSpPr/>
          <p:nvPr/>
        </p:nvSpPr>
        <p:spPr bwMode="auto">
          <a:xfrm>
            <a:off x="695402" y="1179661"/>
            <a:ext cx="10729192" cy="533400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647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◢ 依托平台与团队支撑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FE3EAC-84CB-4EBC-B228-595675EBE438}"/>
              </a:ext>
            </a:extLst>
          </p:cNvPr>
          <p:cNvSpPr/>
          <p:nvPr/>
        </p:nvSpPr>
        <p:spPr bwMode="auto">
          <a:xfrm>
            <a:off x="695400" y="4426418"/>
            <a:ext cx="10729192" cy="533400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6477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◢ 预期成果</a:t>
            </a:r>
          </a:p>
        </p:txBody>
      </p:sp>
      <p:graphicFrame>
        <p:nvGraphicFramePr>
          <p:cNvPr id="11" name="表格 17">
            <a:extLst>
              <a:ext uri="{FF2B5EF4-FFF2-40B4-BE49-F238E27FC236}">
                <a16:creationId xmlns:a16="http://schemas.microsoft.com/office/drawing/2014/main" id="{0A746047-94DB-4D14-A05D-4CE3B074A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998080"/>
              </p:ext>
            </p:extLst>
          </p:nvPr>
        </p:nvGraphicFramePr>
        <p:xfrm>
          <a:off x="695402" y="1826575"/>
          <a:ext cx="10729190" cy="907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0">
                  <a:extLst>
                    <a:ext uri="{9D8B030D-6E8A-4147-A177-3AD203B41FA5}">
                      <a16:colId xmlns:a16="http://schemas.microsoft.com/office/drawing/2014/main" val="1038482905"/>
                    </a:ext>
                  </a:extLst>
                </a:gridCol>
                <a:gridCol w="5688630">
                  <a:extLst>
                    <a:ext uri="{9D8B030D-6E8A-4147-A177-3AD203B41FA5}">
                      <a16:colId xmlns:a16="http://schemas.microsoft.com/office/drawing/2014/main" val="4143314322"/>
                    </a:ext>
                  </a:extLst>
                </a:gridCol>
              </a:tblGrid>
              <a:tr h="453674">
                <a:tc>
                  <a:txBody>
                    <a:bodyPr/>
                    <a:lstStyle/>
                    <a:p>
                      <a:pPr marL="64800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移动通信全国重点实验室</a:t>
                      </a:r>
                      <a:endParaRPr lang="en-US" altLang="zh-CN" sz="1800" b="1" kern="1200" dirty="0">
                        <a:solidFill>
                          <a:srgbClr val="C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4800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团队：尤肖虎院士、杰青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人、优青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60485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pPr marL="64800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紫金山实验室（国家实验室基地）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4800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“无线通信技术”教育部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2011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协同创新中心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8562"/>
                  </a:ext>
                </a:extLst>
              </a:tr>
            </a:tbl>
          </a:graphicData>
        </a:graphic>
      </p:graphicFrame>
      <p:graphicFrame>
        <p:nvGraphicFramePr>
          <p:cNvPr id="14" name="表格 17">
            <a:extLst>
              <a:ext uri="{FF2B5EF4-FFF2-40B4-BE49-F238E27FC236}">
                <a16:creationId xmlns:a16="http://schemas.microsoft.com/office/drawing/2014/main" id="{7B874A7C-9EC0-4CD5-AA2C-148EA7082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48590"/>
              </p:ext>
            </p:extLst>
          </p:nvPr>
        </p:nvGraphicFramePr>
        <p:xfrm>
          <a:off x="695400" y="4972074"/>
          <a:ext cx="10729192" cy="16082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29192">
                  <a:extLst>
                    <a:ext uri="{9D8B030D-6E8A-4147-A177-3AD203B41FA5}">
                      <a16:colId xmlns:a16="http://schemas.microsoft.com/office/drawing/2014/main" val="1038482905"/>
                    </a:ext>
                  </a:extLst>
                </a:gridCol>
              </a:tblGrid>
              <a:tr h="371695">
                <a:tc>
                  <a:txBody>
                    <a:bodyPr/>
                    <a:lstStyle/>
                    <a:p>
                      <a:pPr marL="705150" lvl="1" indent="-342900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zh-CN" altLang="en-US" sz="1600" b="1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理论方法：</a:t>
                      </a:r>
                      <a:r>
                        <a:rPr lang="zh-CN" altLang="en-US" sz="1600" b="1" kern="1200" dirty="0">
                          <a:solidFill>
                            <a:srgbClr val="002060"/>
                          </a:solidFill>
                          <a:latin typeface="+mj-ea"/>
                          <a:ea typeface="+mj-ea"/>
                          <a:cs typeface="+mn-cs"/>
                        </a:rPr>
                        <a:t>创新通感融合的基础理论与</a:t>
                      </a:r>
                      <a:r>
                        <a:rPr lang="en-US" altLang="zh-CN" sz="1600" b="1" kern="1200" dirty="0">
                          <a:solidFill>
                            <a:srgbClr val="002060"/>
                          </a:solidFill>
                          <a:latin typeface="+mj-ea"/>
                          <a:ea typeface="+mj-ea"/>
                          <a:cs typeface="+mn-cs"/>
                        </a:rPr>
                        <a:t>MIMO</a:t>
                      </a:r>
                      <a:r>
                        <a:rPr lang="zh-CN" altLang="en-US" sz="1600" b="1" kern="1200" dirty="0">
                          <a:solidFill>
                            <a:srgbClr val="002060"/>
                          </a:solidFill>
                          <a:latin typeface="+mj-ea"/>
                          <a:ea typeface="+mj-ea"/>
                          <a:cs typeface="+mn-cs"/>
                        </a:rPr>
                        <a:t>通感一体化传输方法，发表领域内高水平期刊论文</a:t>
                      </a:r>
                      <a:r>
                        <a:rPr lang="en-US" altLang="zh-CN" sz="1600" b="1" kern="1200" dirty="0">
                          <a:solidFill>
                            <a:srgbClr val="002060"/>
                          </a:solidFill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r>
                        <a:rPr lang="zh-CN" altLang="en-US" sz="1600" b="1" kern="1200" dirty="0">
                          <a:solidFill>
                            <a:srgbClr val="002060"/>
                          </a:solidFill>
                          <a:latin typeface="+mj-ea"/>
                          <a:ea typeface="+mj-ea"/>
                          <a:cs typeface="+mn-cs"/>
                        </a:rPr>
                        <a:t>篇</a:t>
                      </a:r>
                      <a:endParaRPr lang="en-US" altLang="zh-CN" sz="1600" b="1" kern="1200" dirty="0">
                        <a:solidFill>
                          <a:srgbClr val="00206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60485"/>
                  </a:ext>
                </a:extLst>
              </a:tr>
              <a:tr h="699962">
                <a:tc>
                  <a:txBody>
                    <a:bodyPr/>
                    <a:lstStyle/>
                    <a:p>
                      <a:pPr marL="70515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演示验证：</a:t>
                      </a:r>
                      <a:r>
                        <a:rPr lang="zh-CN" altLang="en-US" sz="1600" b="1" kern="1200" dirty="0">
                          <a:solidFill>
                            <a:srgbClr val="002060"/>
                          </a:solidFill>
                          <a:latin typeface="+mj-ea"/>
                          <a:ea typeface="+mj-ea"/>
                          <a:cs typeface="+mn-cs"/>
                        </a:rPr>
                        <a:t>搭建基于</a:t>
                      </a:r>
                      <a:r>
                        <a:rPr lang="en-US" altLang="zh-CN" sz="1600" b="1" kern="1200" dirty="0">
                          <a:solidFill>
                            <a:srgbClr val="002060"/>
                          </a:solidFill>
                          <a:latin typeface="+mj-ea"/>
                          <a:ea typeface="+mj-ea"/>
                          <a:cs typeface="+mn-cs"/>
                        </a:rPr>
                        <a:t>MIMO</a:t>
                      </a:r>
                      <a:r>
                        <a:rPr lang="zh-CN" altLang="en-US" sz="1600" b="1" kern="1200" dirty="0">
                          <a:solidFill>
                            <a:srgbClr val="002060"/>
                          </a:solidFill>
                          <a:latin typeface="+mj-ea"/>
                          <a:ea typeface="+mj-ea"/>
                          <a:cs typeface="+mn-cs"/>
                        </a:rPr>
                        <a:t>通信的无线通感一体融合演示系统，开展关键技术试验验证</a:t>
                      </a:r>
                    </a:p>
                    <a:p>
                      <a:pPr marL="70515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知识产权：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申请高质量国内外发明专利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项，向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CCSA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IMT-2030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等国内外标准化推进组织提交文稿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份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8562"/>
                  </a:ext>
                </a:extLst>
              </a:tr>
              <a:tr h="371695">
                <a:tc>
                  <a:txBody>
                    <a:bodyPr/>
                    <a:lstStyle/>
                    <a:p>
                      <a:pPr marL="705150" marR="0" lvl="1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科研生态：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培养青年科研技术人才，支撑国家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6G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新技术的研发与部署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493638"/>
                  </a:ext>
                </a:extLst>
              </a:tr>
            </a:tbl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FFC11652-BC5D-403F-A9BC-9F450FB9CD8E}"/>
              </a:ext>
            </a:extLst>
          </p:cNvPr>
          <p:cNvGrpSpPr/>
          <p:nvPr/>
        </p:nvGrpSpPr>
        <p:grpSpPr>
          <a:xfrm>
            <a:off x="695400" y="2770963"/>
            <a:ext cx="10729192" cy="1516691"/>
            <a:chOff x="695400" y="2896006"/>
            <a:chExt cx="10729192" cy="1516691"/>
          </a:xfrm>
        </p:grpSpPr>
        <p:pic>
          <p:nvPicPr>
            <p:cNvPr id="17" name="图片 16" descr="D:\TIM17\1710893398\Image\C2C\6EEEEF8B49FDFF222A70A35A313C7082.JPG">
              <a:extLst>
                <a:ext uri="{FF2B5EF4-FFF2-40B4-BE49-F238E27FC236}">
                  <a16:creationId xmlns:a16="http://schemas.microsoft.com/office/drawing/2014/main" id="{BB1FEEB6-FD5D-4DCB-A8FF-A9CB9F3C32E0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919" y="2898326"/>
              <a:ext cx="2213288" cy="1514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D2CBB7A-214F-4F9F-945D-CF269FDE6E0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95400" y="2896006"/>
              <a:ext cx="6015088" cy="1516691"/>
            </a:xfrm>
            <a:prstGeom prst="rect">
              <a:avLst/>
            </a:prstGeom>
            <a:noFill/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EDED790-E222-4972-A6C6-E84AA171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2463" y="3804385"/>
              <a:ext cx="2281394" cy="3385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ct val="25000"/>
                </a:spcBef>
                <a:buFont typeface="Wingdings" panose="05000000000000000000" pitchFamily="2" charset="2"/>
                <a:buChar char="Ø"/>
                <a:defRPr kumimoji="1" sz="2000" b="1">
                  <a:solidFill>
                    <a:srgbClr val="000066"/>
                  </a:solidFill>
                  <a:latin typeface="Arial" panose="020B0604020202020204" pitchFamily="34" charset="0"/>
                  <a:ea typeface="黑体" panose="0201060906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5000"/>
                </a:spcBef>
                <a:buChar char="–"/>
                <a:defRPr kumimoji="1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5000"/>
                </a:spcBef>
                <a:buChar char="•"/>
                <a:defRPr kumimoji="1" sz="16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5000"/>
                </a:spcBef>
                <a:buChar char="–"/>
                <a:defRPr kumimoji="1" sz="1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kumimoji="0" lang="zh-CN" altLang="en-US" sz="1600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分布式</a:t>
              </a:r>
              <a:r>
                <a:rPr kumimoji="0" lang="en-US" altLang="zh-CN" sz="1600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MIMO</a:t>
              </a:r>
              <a:r>
                <a:rPr kumimoji="0" lang="zh-CN" altLang="en-US" sz="1600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通信平台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2169781-2707-41CF-B7FF-13ACA653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414" y="3804385"/>
              <a:ext cx="3340979" cy="3385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ct val="25000"/>
                </a:spcBef>
                <a:buFont typeface="Wingdings" panose="05000000000000000000" pitchFamily="2" charset="2"/>
                <a:buChar char="Ø"/>
                <a:defRPr kumimoji="1" sz="2000" b="1">
                  <a:solidFill>
                    <a:srgbClr val="000066"/>
                  </a:solidFill>
                  <a:latin typeface="Arial" panose="020B0604020202020204" pitchFamily="34" charset="0"/>
                  <a:ea typeface="黑体" panose="0201060906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5000"/>
                </a:spcBef>
                <a:buChar char="–"/>
                <a:defRPr kumimoji="1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5000"/>
                </a:spcBef>
                <a:buChar char="•"/>
                <a:defRPr kumimoji="1" sz="16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5000"/>
                </a:spcBef>
                <a:buChar char="–"/>
                <a:defRPr kumimoji="1" sz="1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kumimoji="0" lang="zh-CN" altLang="en-US" sz="1600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紫金山实验室</a:t>
              </a:r>
              <a:r>
                <a:rPr kumimoji="0" lang="en-US" altLang="zh-CN" sz="1600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6G</a:t>
              </a:r>
              <a:r>
                <a:rPr kumimoji="0" lang="zh-CN" altLang="en-US" sz="1600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技术综合试验平台</a:t>
              </a:r>
            </a:p>
          </p:txBody>
        </p:sp>
        <p:pic>
          <p:nvPicPr>
            <p:cNvPr id="12" name="图片 1">
              <a:extLst>
                <a:ext uri="{FF2B5EF4-FFF2-40B4-BE49-F238E27FC236}">
                  <a16:creationId xmlns:a16="http://schemas.microsoft.com/office/drawing/2014/main" id="{D6ACEE6F-0559-4175-8DCD-72E74192C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38" y="2896006"/>
              <a:ext cx="2297954" cy="1514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5005B91-7BA7-4DC7-B122-2197FB532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9733" y="3804385"/>
              <a:ext cx="1620957" cy="3385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ct val="25000"/>
                </a:spcBef>
                <a:buFont typeface="Wingdings" panose="05000000000000000000" pitchFamily="2" charset="2"/>
                <a:buChar char="Ø"/>
                <a:defRPr kumimoji="1" sz="2000" b="1">
                  <a:solidFill>
                    <a:srgbClr val="000066"/>
                  </a:solidFill>
                  <a:latin typeface="Arial" panose="020B0604020202020204" pitchFamily="34" charset="0"/>
                  <a:ea typeface="黑体" panose="0201060906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5000"/>
                </a:spcBef>
                <a:buChar char="–"/>
                <a:defRPr kumimoji="1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5000"/>
                </a:spcBef>
                <a:buChar char="•"/>
                <a:defRPr kumimoji="1" sz="16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5000"/>
                </a:spcBef>
                <a:buChar char="–"/>
                <a:defRPr kumimoji="1" sz="1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kumimoji="0" lang="zh-CN" altLang="en-US" sz="1600" dirty="0">
                  <a:solidFill>
                    <a:srgbClr val="FFFF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通用云计算平台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215521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53AA1EC-3FAB-4CC6-BADC-A1CE6BAC7DB2}"/>
              </a:ext>
            </a:extLst>
          </p:cNvPr>
          <p:cNvGrpSpPr/>
          <p:nvPr/>
        </p:nvGrpSpPr>
        <p:grpSpPr>
          <a:xfrm>
            <a:off x="320973" y="4592423"/>
            <a:ext cx="11550053" cy="2020704"/>
            <a:chOff x="407368" y="4621679"/>
            <a:chExt cx="11550053" cy="202070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EF4D9D8-278B-41B5-BAB7-40E012E0C46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7368" y="5735070"/>
              <a:ext cx="1354325" cy="907313"/>
            </a:xfrm>
            <a:prstGeom prst="rect">
              <a:avLst/>
            </a:prstGeom>
            <a:ln>
              <a:solidFill>
                <a:srgbClr val="97BFE4"/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08589A8-E24D-456D-BA4F-235B9BBFE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7123" y="4787514"/>
              <a:ext cx="1863334" cy="1549270"/>
            </a:xfrm>
            <a:prstGeom prst="rect">
              <a:avLst/>
            </a:prstGeom>
            <a:ln w="3175">
              <a:solidFill>
                <a:srgbClr val="97BFE4"/>
              </a:solidFill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B38971E-E696-4727-A288-36A7385B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4233" y="5428843"/>
              <a:ext cx="1518193" cy="113864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1D9028E-ABAA-4702-879F-3C4950B8B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775" t="10101" r="3538" b="18001"/>
            <a:stretch/>
          </p:blipFill>
          <p:spPr>
            <a:xfrm>
              <a:off x="2608704" y="5120115"/>
              <a:ext cx="1893700" cy="1279711"/>
            </a:xfrm>
            <a:prstGeom prst="rect">
              <a:avLst/>
            </a:prstGeom>
            <a:ln>
              <a:solidFill>
                <a:srgbClr val="97BFE4"/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CF5FF1D-978E-4FDA-BC21-903956CB2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0587" y="4787514"/>
              <a:ext cx="2059525" cy="155388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5C541B0-21D3-4D6F-A9F0-71E6DEC3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3105" y="4621679"/>
              <a:ext cx="1479067" cy="2020704"/>
            </a:xfrm>
            <a:prstGeom prst="rect">
              <a:avLst/>
            </a:prstGeom>
            <a:ln w="3175">
              <a:solidFill>
                <a:srgbClr val="97BFE4"/>
              </a:solidFill>
            </a:ln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435EECE-FA21-4CE0-A368-08C6D15CF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242" r="4834"/>
            <a:stretch/>
          </p:blipFill>
          <p:spPr>
            <a:xfrm>
              <a:off x="8062873" y="5120115"/>
              <a:ext cx="1648201" cy="1275295"/>
            </a:xfrm>
            <a:prstGeom prst="rect">
              <a:avLst/>
            </a:prstGeom>
            <a:ln w="3175">
              <a:solidFill>
                <a:srgbClr val="97BFE4"/>
              </a:solidFill>
            </a:ln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39F2FE19-316D-4FFA-9037-E19946D0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52611" y="5432210"/>
              <a:ext cx="1502558" cy="1135277"/>
            </a:xfrm>
            <a:prstGeom prst="rect">
              <a:avLst/>
            </a:prstGeom>
            <a:ln w="3175">
              <a:solidFill>
                <a:srgbClr val="97BFE4"/>
              </a:solidFill>
            </a:ln>
          </p:spPr>
        </p:pic>
        <p:pic>
          <p:nvPicPr>
            <p:cNvPr id="16" name="Picture 34">
              <a:extLst>
                <a:ext uri="{FF2B5EF4-FFF2-40B4-BE49-F238E27FC236}">
                  <a16:creationId xmlns:a16="http://schemas.microsoft.com/office/drawing/2014/main" id="{D80D0F0F-1A66-4568-82EA-17EEC58338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/>
          </p:blipFill>
          <p:spPr bwMode="auto">
            <a:xfrm>
              <a:off x="10719668" y="5735070"/>
              <a:ext cx="1237753" cy="90731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49" y="217667"/>
            <a:ext cx="8389701" cy="533400"/>
          </a:xfrm>
        </p:spPr>
        <p:txBody>
          <a:bodyPr/>
          <a:lstStyle/>
          <a:p>
            <a:r>
              <a:rPr lang="zh-CN" altLang="en-US" sz="4000" dirty="0"/>
              <a:t>衷心感谢各位专家，敬请批评指正！</a:t>
            </a:r>
            <a:endParaRPr lang="zh-CN" altLang="en-US" sz="400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234525"/>
            <a:ext cx="6096000" cy="515395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近五年主要学术奖项与应用评价</a:t>
            </a:r>
            <a:endParaRPr lang="en-US" altLang="zh-CN" sz="2000" b="1" dirty="0">
              <a:solidFill>
                <a:srgbClr val="053B5F"/>
              </a:solidFill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19A140-2F92-4AE2-A1FC-F6B60AF7EAC2}"/>
              </a:ext>
            </a:extLst>
          </p:cNvPr>
          <p:cNvSpPr/>
          <p:nvPr/>
        </p:nvSpPr>
        <p:spPr bwMode="auto">
          <a:xfrm>
            <a:off x="6168008" y="1234525"/>
            <a:ext cx="6023992" cy="515395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近五年主要个人科研学术荣誉总结</a:t>
            </a:r>
            <a:endParaRPr lang="en-US" altLang="zh-CN" sz="2000" b="1" dirty="0">
              <a:solidFill>
                <a:srgbClr val="053B5F"/>
              </a:solidFill>
              <a:latin typeface="+mj-ea"/>
              <a:ea typeface="+mj-ea"/>
            </a:endParaRPr>
          </a:p>
        </p:txBody>
      </p:sp>
      <p:graphicFrame>
        <p:nvGraphicFramePr>
          <p:cNvPr id="42" name="表格 17">
            <a:extLst>
              <a:ext uri="{FF2B5EF4-FFF2-40B4-BE49-F238E27FC236}">
                <a16:creationId xmlns:a16="http://schemas.microsoft.com/office/drawing/2014/main" id="{50351311-D461-41DE-9418-3230D78B8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728756"/>
              </p:ext>
            </p:extLst>
          </p:nvPr>
        </p:nvGraphicFramePr>
        <p:xfrm>
          <a:off x="263352" y="1915755"/>
          <a:ext cx="11829032" cy="2520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680">
                  <a:extLst>
                    <a:ext uri="{9D8B030D-6E8A-4147-A177-3AD203B41FA5}">
                      <a16:colId xmlns:a16="http://schemas.microsoft.com/office/drawing/2014/main" val="1038482905"/>
                    </a:ext>
                  </a:extLst>
                </a:gridCol>
                <a:gridCol w="5708352">
                  <a:extLst>
                    <a:ext uri="{9D8B030D-6E8A-4147-A177-3AD203B41FA5}">
                      <a16:colId xmlns:a16="http://schemas.microsoft.com/office/drawing/2014/main" val="1592174895"/>
                    </a:ext>
                  </a:extLst>
                </a:gridCol>
              </a:tblGrid>
              <a:tr h="42004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IEEE 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通信学会 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Heinrich Hertz Award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，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国家重点研发计划“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6G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总体技术研究”项目首席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60485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IEEE 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通信学会 旗舰国际会议最佳论文奖 等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6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中国青年五四奖章（集体，团队核心），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8562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中国通信学会青年科技奖，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国家优青基金获得者，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2020-2023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60629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华为公司突出贡献奖、火花奖，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2022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ScholarGPS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全球前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0.05%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顶尖学者，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279728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中移动、中联通、小米等应用证明与先进性评价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53B5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斯坦福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全球前</a:t>
                      </a: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2%</a:t>
                      </a: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顶尖科学家（终身影响力榜单）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53B5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437661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中兴公司应用及获得显著经济效益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53B5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英国皇家工程院杰出访问学者、江苏省杰青，</a:t>
                      </a:r>
                      <a:r>
                        <a:rPr lang="en-US" altLang="zh-CN" sz="16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817714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87358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个人基本情况：</a:t>
            </a:r>
            <a:r>
              <a:rPr lang="zh-CN" altLang="en-US" sz="2800" dirty="0">
                <a:solidFill>
                  <a:srgbClr val="C00000"/>
                </a:solidFill>
              </a:rPr>
              <a:t>学术兼职职务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695400" y="1287282"/>
            <a:ext cx="10729192" cy="648072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064774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>
                <a:solidFill>
                  <a:srgbClr val="064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◢ 主要</a:t>
            </a:r>
            <a:r>
              <a:rPr lang="zh-CN" altLang="en-US" sz="2400" b="1" dirty="0">
                <a:solidFill>
                  <a:srgbClr val="064774"/>
                </a:solidFill>
                <a:latin typeface="+mj-ea"/>
                <a:ea typeface="+mj-ea"/>
              </a:rPr>
              <a:t>国际学术兼职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064774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9AC919-EECD-4774-8C0A-F3615C72D0E5}"/>
              </a:ext>
            </a:extLst>
          </p:cNvPr>
          <p:cNvSpPr/>
          <p:nvPr/>
        </p:nvSpPr>
        <p:spPr bwMode="auto">
          <a:xfrm>
            <a:off x="695398" y="4314499"/>
            <a:ext cx="10729192" cy="648072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064774"/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>
                <a:solidFill>
                  <a:srgbClr val="0647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◢ 主要</a:t>
            </a:r>
            <a:r>
              <a:rPr lang="zh-CN" altLang="en-US" sz="2400" b="1" dirty="0">
                <a:solidFill>
                  <a:srgbClr val="064774"/>
                </a:solidFill>
                <a:latin typeface="+mj-ea"/>
                <a:ea typeface="+mj-ea"/>
              </a:rPr>
              <a:t>国内学术兼职</a:t>
            </a:r>
            <a:endParaRPr kumimoji="1" lang="zh-CN" altLang="en-US" sz="2400" b="1" i="0" u="none" strike="noStrike" cap="none" normalizeH="0" baseline="0" dirty="0">
              <a:ln>
                <a:noFill/>
              </a:ln>
              <a:solidFill>
                <a:srgbClr val="064774"/>
              </a:solidFill>
              <a:effectLst/>
              <a:latin typeface="+mj-ea"/>
              <a:ea typeface="+mj-ea"/>
            </a:endParaRPr>
          </a:p>
        </p:txBody>
      </p:sp>
      <p:graphicFrame>
        <p:nvGraphicFramePr>
          <p:cNvPr id="17" name="表格 17">
            <a:extLst>
              <a:ext uri="{FF2B5EF4-FFF2-40B4-BE49-F238E27FC236}">
                <a16:creationId xmlns:a16="http://schemas.microsoft.com/office/drawing/2014/main" id="{CDACCD03-2D2F-4AFE-94D3-1140BADEE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941073"/>
              </p:ext>
            </p:extLst>
          </p:nvPr>
        </p:nvGraphicFramePr>
        <p:xfrm>
          <a:off x="839416" y="2024726"/>
          <a:ext cx="10585174" cy="2268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85174">
                  <a:extLst>
                    <a:ext uri="{9D8B030D-6E8A-4147-A177-3AD203B41FA5}">
                      <a16:colId xmlns:a16="http://schemas.microsoft.com/office/drawing/2014/main" val="1038482905"/>
                    </a:ext>
                  </a:extLst>
                </a:gridCol>
              </a:tblGrid>
              <a:tr h="45367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电气电子工程师学会、英国工程技术学会会士 </a:t>
                      </a: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(IEEE &amp; IET Fellow)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306157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国际移动计算汇刊编委 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Editor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：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IEEE Trans. Mobile </a:t>
                      </a:r>
                      <a:r>
                        <a:rPr lang="en-US" altLang="zh-CN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Comput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8562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国际通信快报领域编委 </a:t>
                      </a: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en-US" altLang="zh-CN" sz="1800" b="1" kern="120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Area Editor</a:t>
                      </a: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r>
                        <a:rPr lang="zh-CN" altLang="en-US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：</a:t>
                      </a:r>
                      <a:r>
                        <a:rPr lang="en-US" altLang="zh-CN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IEEE Comm. Letter</a:t>
                      </a:r>
                      <a:endParaRPr lang="zh-CN" altLang="en-US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972480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旗舰期刊首席客座编委 </a:t>
                      </a: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zh-CN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Lead Guest Editor</a:t>
                      </a: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  <a:r>
                        <a:rPr kumimoji="0" lang="en-US" altLang="zh-CN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 JSTSP/WCM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288177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通信领域旗舰国际会议分会主席：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IEEE ICC/GLOBECOM/VTC/ICCC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63619"/>
                  </a:ext>
                </a:extLst>
              </a:tr>
            </a:tbl>
          </a:graphicData>
        </a:graphic>
      </p:graphicFrame>
      <p:graphicFrame>
        <p:nvGraphicFramePr>
          <p:cNvPr id="19" name="表格 17">
            <a:extLst>
              <a:ext uri="{FF2B5EF4-FFF2-40B4-BE49-F238E27FC236}">
                <a16:creationId xmlns:a16="http://schemas.microsoft.com/office/drawing/2014/main" id="{442FB3EC-D99A-457A-9F73-86A1333FC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491372"/>
              </p:ext>
            </p:extLst>
          </p:nvPr>
        </p:nvGraphicFramePr>
        <p:xfrm>
          <a:off x="839416" y="5057658"/>
          <a:ext cx="10585174" cy="140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0">
                  <a:extLst>
                    <a:ext uri="{9D8B030D-6E8A-4147-A177-3AD203B41FA5}">
                      <a16:colId xmlns:a16="http://schemas.microsoft.com/office/drawing/2014/main" val="1038482905"/>
                    </a:ext>
                  </a:extLst>
                </a:gridCol>
                <a:gridCol w="5544614">
                  <a:extLst>
                    <a:ext uri="{9D8B030D-6E8A-4147-A177-3AD203B41FA5}">
                      <a16:colId xmlns:a16="http://schemas.microsoft.com/office/drawing/2014/main" val="1592174895"/>
                    </a:ext>
                  </a:extLst>
                </a:gridCol>
              </a:tblGrid>
              <a:tr h="466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中国通信学会青年委员会委员</a:t>
                      </a:r>
                      <a:endParaRPr lang="en-US" altLang="zh-CN" b="1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国家奖会评专家、国自然重点基金会评专家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60485"/>
                  </a:ext>
                </a:extLst>
              </a:tr>
              <a:tr h="466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b="1" dirty="0">
                          <a:latin typeface="+mj-ea"/>
                          <a:ea typeface="+mj-ea"/>
                        </a:rPr>
                        <a:t>中国电子学会物联网青年委员会委员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中国科学：信息科学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编委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8562"/>
                  </a:ext>
                </a:extLst>
              </a:tr>
              <a:tr h="466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中国人工智能学会智能融合专家委员会委员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江苏省电子学会常务理事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60629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5EB8AA1-9036-4E8F-98CB-2BD84BDF5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" r="3791" b="1776"/>
          <a:stretch/>
        </p:blipFill>
        <p:spPr>
          <a:xfrm>
            <a:off x="8301203" y="2060848"/>
            <a:ext cx="1656184" cy="209314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D584F59-BF24-4AC8-9B59-0AC091CDF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7" r="7457"/>
          <a:stretch/>
        </p:blipFill>
        <p:spPr>
          <a:xfrm>
            <a:off x="9984432" y="2025950"/>
            <a:ext cx="1440158" cy="2128041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0282503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C700671D-CE69-433C-9E1D-5AF31E310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14173"/>
              </p:ext>
            </p:extLst>
          </p:nvPr>
        </p:nvGraphicFramePr>
        <p:xfrm>
          <a:off x="292287" y="1844824"/>
          <a:ext cx="11604433" cy="46989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557">
                  <a:extLst>
                    <a:ext uri="{9D8B030D-6E8A-4147-A177-3AD203B41FA5}">
                      <a16:colId xmlns:a16="http://schemas.microsoft.com/office/drawing/2014/main" val="2227210873"/>
                    </a:ext>
                  </a:extLst>
                </a:gridCol>
                <a:gridCol w="2569337">
                  <a:extLst>
                    <a:ext uri="{9D8B030D-6E8A-4147-A177-3AD203B41FA5}">
                      <a16:colId xmlns:a16="http://schemas.microsoft.com/office/drawing/2014/main" val="3397545873"/>
                    </a:ext>
                  </a:extLst>
                </a:gridCol>
                <a:gridCol w="2362906">
                  <a:extLst>
                    <a:ext uri="{9D8B030D-6E8A-4147-A177-3AD203B41FA5}">
                      <a16:colId xmlns:a16="http://schemas.microsoft.com/office/drawing/2014/main" val="4216461623"/>
                    </a:ext>
                  </a:extLst>
                </a:gridCol>
                <a:gridCol w="1255294">
                  <a:extLst>
                    <a:ext uri="{9D8B030D-6E8A-4147-A177-3AD203B41FA5}">
                      <a16:colId xmlns:a16="http://schemas.microsoft.com/office/drawing/2014/main" val="2205631588"/>
                    </a:ext>
                  </a:extLst>
                </a:gridCol>
                <a:gridCol w="1698339">
                  <a:extLst>
                    <a:ext uri="{9D8B030D-6E8A-4147-A177-3AD203B41FA5}">
                      <a16:colId xmlns:a16="http://schemas.microsoft.com/office/drawing/2014/main" val="1782883628"/>
                    </a:ext>
                  </a:extLst>
                </a:gridCol>
              </a:tblGrid>
              <a:tr h="5289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项目名称</a:t>
                      </a:r>
                    </a:p>
                  </a:txBody>
                  <a:tcPr marL="123527" marR="123527" marT="61763" marB="61763" anchor="ctr" anchorCtr="1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3B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项目类别</a:t>
                      </a:r>
                    </a:p>
                  </a:txBody>
                  <a:tcPr marL="123527" marR="123527" marT="61763" marB="61763" anchor="ctr" anchorCtr="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3B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起止时间</a:t>
                      </a:r>
                    </a:p>
                  </a:txBody>
                  <a:tcPr marL="123527" marR="123527" marT="61763" marB="61763" anchor="ctr" anchorCtr="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3B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经费</a:t>
                      </a:r>
                    </a:p>
                  </a:txBody>
                  <a:tcPr marL="123527" marR="123527" marT="61763" marB="61763" anchor="ctr" anchorCtr="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3B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rPr>
                        <a:t>状态</a:t>
                      </a:r>
                    </a:p>
                  </a:txBody>
                  <a:tcPr marL="123527" marR="123527" marT="61763" marB="61763" anchor="ctr" anchorCtr="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3B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6216"/>
                  </a:ext>
                </a:extLst>
              </a:tr>
              <a:tr h="46973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6G</a:t>
                      </a: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总体技术研究</a:t>
                      </a:r>
                    </a:p>
                  </a:txBody>
                  <a:tcPr marL="123527" marR="123527" marT="61763" marB="6176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国家重点研发计划项目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2020.12~2023.11</a:t>
                      </a:r>
                      <a:endParaRPr lang="zh-CN" altLang="en-US" sz="1800" b="1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4377 </a:t>
                      </a: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万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主持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绩效评价优秀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1713"/>
                  </a:ext>
                </a:extLst>
              </a:tr>
              <a:tr h="528964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MIMO</a:t>
                      </a: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协作通信</a:t>
                      </a:r>
                    </a:p>
                  </a:txBody>
                  <a:tcPr marL="123527" marR="123527" marT="61763" marB="6176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国家优青基金项目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2021.01~2023.12</a:t>
                      </a:r>
                      <a:endParaRPr lang="zh-CN" altLang="en-US" sz="1800" b="1" dirty="0">
                        <a:solidFill>
                          <a:srgbClr val="053B5F"/>
                        </a:solidFill>
                        <a:latin typeface="+mj-ea"/>
                        <a:ea typeface="+mj-ea"/>
                      </a:endParaRP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120 </a:t>
                      </a: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万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主持</a:t>
                      </a:r>
                      <a:endParaRPr lang="en-US" altLang="zh-CN" sz="1800" b="1" kern="1200" dirty="0">
                        <a:solidFill>
                          <a:srgbClr val="C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结题优秀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579099"/>
                  </a:ext>
                </a:extLst>
              </a:tr>
              <a:tr h="602906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移动网络结构优化应用与性能验证</a:t>
                      </a:r>
                      <a:endParaRPr lang="en-US" altLang="zh-CN" sz="1800" b="1" dirty="0">
                        <a:solidFill>
                          <a:srgbClr val="053B5F"/>
                        </a:solidFill>
                        <a:latin typeface="+mj-ea"/>
                        <a:ea typeface="+mj-ea"/>
                      </a:endParaRPr>
                    </a:p>
                  </a:txBody>
                  <a:tcPr marL="123527" marR="123527" marT="61763" marB="6176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国家重点研发计划项目课题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2024.12-2027.11</a:t>
                      </a:r>
                      <a:endParaRPr lang="zh-CN" altLang="en-US" sz="1800" b="1" dirty="0">
                        <a:solidFill>
                          <a:srgbClr val="053B5F"/>
                        </a:solidFill>
                        <a:latin typeface="+mj-ea"/>
                        <a:ea typeface="+mj-ea"/>
                      </a:endParaRP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5000"/>
                        </a:lnSpc>
                      </a:pP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1080 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+mn-cs"/>
                        </a:rPr>
                        <a:t>万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53B5F"/>
                          </a:solidFill>
                          <a:latin typeface="+mj-ea"/>
                          <a:ea typeface="+mj-ea"/>
                          <a:cs typeface="+mn-cs"/>
                        </a:rPr>
                        <a:t>主持，在研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605580"/>
                  </a:ext>
                </a:extLst>
              </a:tr>
              <a:tr h="52954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动态构造物理特征的空口安全</a:t>
                      </a:r>
                      <a:endParaRPr lang="en-US" altLang="zh-CN" sz="1800" b="1" dirty="0">
                        <a:solidFill>
                          <a:srgbClr val="053B5F"/>
                        </a:solidFill>
                        <a:latin typeface="+mj-ea"/>
                        <a:ea typeface="+mj-ea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通信理论方法研究</a:t>
                      </a:r>
                    </a:p>
                  </a:txBody>
                  <a:tcPr marL="123527" marR="123527" marT="61763" marB="6176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国家自然科学基金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专项项目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2020.01~2021.12</a:t>
                      </a:r>
                      <a:endParaRPr lang="zh-CN" altLang="en-US" sz="1800" b="1" dirty="0">
                        <a:solidFill>
                          <a:srgbClr val="053B5F"/>
                        </a:solidFill>
                        <a:latin typeface="+mj-ea"/>
                        <a:ea typeface="+mj-ea"/>
                      </a:endParaRP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81 </a:t>
                      </a: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万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53B5F"/>
                          </a:solidFill>
                          <a:latin typeface="+mj-ea"/>
                          <a:ea typeface="+mj-ea"/>
                          <a:cs typeface="+mn-cs"/>
                        </a:rPr>
                        <a:t>主持，结题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220972"/>
                  </a:ext>
                </a:extLst>
              </a:tr>
              <a:tr h="528964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毫米波</a:t>
                      </a: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MIMO</a:t>
                      </a: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协作通信理论方法</a:t>
                      </a:r>
                    </a:p>
                  </a:txBody>
                  <a:tcPr marL="123527" marR="123527" marT="61763" marB="6176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江苏省杰青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2019.07~2022.06</a:t>
                      </a:r>
                      <a:endParaRPr lang="zh-CN" altLang="en-US" sz="1800" b="1" dirty="0">
                        <a:solidFill>
                          <a:srgbClr val="053B5F"/>
                        </a:solidFill>
                        <a:latin typeface="+mj-ea"/>
                        <a:ea typeface="+mj-ea"/>
                      </a:endParaRP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100 </a:t>
                      </a: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万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53B5F"/>
                          </a:solidFill>
                          <a:latin typeface="+mj-ea"/>
                          <a:ea typeface="+mj-ea"/>
                          <a:cs typeface="+mn-cs"/>
                        </a:rPr>
                        <a:t>主持，结题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1217"/>
                  </a:ext>
                </a:extLst>
              </a:tr>
              <a:tr h="528964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无线</a:t>
                      </a: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AI</a:t>
                      </a: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创新技术研究</a:t>
                      </a:r>
                    </a:p>
                  </a:txBody>
                  <a:tcPr marL="123527" marR="123527" marT="61763" marB="6176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华为重点合作项目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2020.12~2023.12</a:t>
                      </a:r>
                      <a:endParaRPr lang="zh-CN" altLang="en-US" sz="1800" b="1" dirty="0">
                        <a:solidFill>
                          <a:srgbClr val="053B5F"/>
                        </a:solidFill>
                        <a:latin typeface="+mj-ea"/>
                        <a:ea typeface="+mj-ea"/>
                      </a:endParaRP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135 </a:t>
                      </a:r>
                      <a:r>
                        <a:rPr lang="zh-CN" altLang="en-US" sz="1800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万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rgbClr val="053B5F"/>
                          </a:solidFill>
                          <a:latin typeface="+mj-ea"/>
                          <a:ea typeface="+mj-ea"/>
                          <a:cs typeface="+mn-cs"/>
                        </a:rPr>
                        <a:t>主持，结题</a:t>
                      </a:r>
                    </a:p>
                  </a:txBody>
                  <a:tcPr marL="123527" marR="123527" marT="61763" marB="6176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889242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15617"/>
            <a:ext cx="6984776" cy="533400"/>
          </a:xfrm>
        </p:spPr>
        <p:txBody>
          <a:bodyPr/>
          <a:lstStyle/>
          <a:p>
            <a:r>
              <a:rPr lang="zh-CN" altLang="en-US" dirty="0"/>
              <a:t>个人基本情况：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近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5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年主持科研项目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196752"/>
            <a:ext cx="12192000" cy="533400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432000" tIns="45720" rIns="432000" bIns="45720" numCol="1" rtlCol="0" anchor="t" anchorCtr="1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长期以来，围绕无线通信技术开展研究，主持多项国家和省部级重点项目</a:t>
            </a:r>
            <a:endParaRPr kumimoji="1" lang="zh-CN" altLang="en-US" sz="2200" b="1" i="0" u="none" strike="noStrike" cap="none" normalizeH="0" baseline="0" dirty="0">
              <a:ln>
                <a:noFill/>
              </a:ln>
              <a:solidFill>
                <a:srgbClr val="053B5F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345596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D907A22-1F4B-B5BA-1199-065C6886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7" y="4347513"/>
            <a:ext cx="5889269" cy="21727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52AC35A-9DF3-4BC7-87DC-423C76F17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338" y="4256073"/>
            <a:ext cx="2166687" cy="2292084"/>
          </a:xfrm>
          <a:prstGeom prst="rect">
            <a:avLst/>
          </a:prstGeom>
          <a:ln w="6350">
            <a:solidFill>
              <a:srgbClr val="97BFE4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个人基本情况：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学术论著奖项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-4919" y="1229368"/>
            <a:ext cx="8981239" cy="2789790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288000" tIns="0" rIns="288000" bIns="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第一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/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通讯作者发表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IEEE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期刊论文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108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篇，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15</a:t>
            </a:r>
            <a:r>
              <a:rPr kumimoji="1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</a:rPr>
              <a:t>篇入选</a:t>
            </a:r>
            <a:r>
              <a:rPr kumimoji="1" lang="en-US" altLang="zh-CN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</a:rPr>
              <a:t>ESI</a:t>
            </a:r>
            <a:r>
              <a:rPr kumimoji="1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</a:rPr>
              <a:t>高被引</a:t>
            </a:r>
            <a:r>
              <a:rPr kumimoji="1" lang="en-US" altLang="zh-CN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</a:rPr>
              <a:t>/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热点论文</a:t>
            </a:r>
            <a:endParaRPr lang="en-US" altLang="zh-CN" sz="2000" b="1" dirty="0">
              <a:solidFill>
                <a:srgbClr val="053B5F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谷歌学术引用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16,201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次，</a:t>
            </a:r>
            <a:r>
              <a:rPr kumimoji="1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</a:rPr>
              <a:t>单篇论文他引最高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720</a:t>
            </a:r>
            <a:r>
              <a:rPr kumimoji="1" lang="zh-CN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</a:rPr>
              <a:t>次</a:t>
            </a:r>
            <a:endParaRPr kumimoji="1" lang="en-US" altLang="zh-CN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出版专著</a:t>
            </a:r>
            <a:r>
              <a:rPr lang="en-US" altLang="zh-CN" sz="2000" b="1" dirty="0">
                <a:solidFill>
                  <a:srgbClr val="053B5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53B5F"/>
                </a:solidFill>
                <a:latin typeface="+mj-ea"/>
                <a:ea typeface="+mj-ea"/>
              </a:rPr>
              <a:t>部，入选国家出版基金资助计划、科学出版社重大项目库</a:t>
            </a:r>
            <a:endParaRPr lang="en-US" altLang="zh-CN" sz="2000" b="1" dirty="0">
              <a:solidFill>
                <a:srgbClr val="053B5F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获 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IEEE </a:t>
            </a:r>
            <a:r>
              <a:rPr lang="en-US" altLang="zh-CN" sz="2000" b="1" dirty="0" err="1">
                <a:solidFill>
                  <a:srgbClr val="C00000"/>
                </a:solidFill>
                <a:latin typeface="+mj-ea"/>
                <a:ea typeface="+mj-ea"/>
              </a:rPr>
              <a:t>ComSoc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 Heinrich Hertz Award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（期刊年度唯一）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获中国通信学会青年科技奖、英国皇家工程院杰出访问学者奖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D974F1C-6152-4362-8990-8D0918723A5C}"/>
              </a:ext>
            </a:extLst>
          </p:cNvPr>
          <p:cNvGrpSpPr/>
          <p:nvPr/>
        </p:nvGrpSpPr>
        <p:grpSpPr>
          <a:xfrm>
            <a:off x="359799" y="4256073"/>
            <a:ext cx="1750621" cy="2295262"/>
            <a:chOff x="335360" y="4252007"/>
            <a:chExt cx="1750621" cy="229526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116A4F-5BD1-497D-A845-BBA57B1383B2}"/>
                </a:ext>
              </a:extLst>
            </p:cNvPr>
            <p:cNvSpPr/>
            <p:nvPr/>
          </p:nvSpPr>
          <p:spPr bwMode="auto">
            <a:xfrm>
              <a:off x="442151" y="4252007"/>
              <a:ext cx="1643830" cy="2295261"/>
            </a:xfrm>
            <a:prstGeom prst="rect">
              <a:avLst/>
            </a:prstGeom>
            <a:noFill/>
            <a:ln w="6350" cap="flat" cmpd="sng" algn="ctr">
              <a:solidFill>
                <a:srgbClr val="97BFE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2FF93C-5701-4443-B278-0AC4B73EA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360" y="4255185"/>
              <a:ext cx="1750620" cy="2292084"/>
            </a:xfrm>
            <a:prstGeom prst="rect">
              <a:avLst/>
            </a:prstGeom>
            <a:ln w="6350">
              <a:solidFill>
                <a:srgbClr val="97BFE4"/>
              </a:solidFill>
            </a:ln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EC77D40-868D-4F55-9ED1-210EA9CDA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532" y="4256074"/>
            <a:ext cx="2520280" cy="2301610"/>
          </a:xfrm>
          <a:prstGeom prst="rect">
            <a:avLst/>
          </a:prstGeom>
          <a:ln w="6350">
            <a:solidFill>
              <a:srgbClr val="97BFE4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3A4CC2-3877-435C-BB1A-E22149F687D6}"/>
              </a:ext>
            </a:extLst>
          </p:cNvPr>
          <p:cNvSpPr/>
          <p:nvPr/>
        </p:nvSpPr>
        <p:spPr bwMode="auto">
          <a:xfrm>
            <a:off x="253192" y="4213272"/>
            <a:ext cx="11568849" cy="240445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lg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ECD7C50-EABC-4A18-BCF7-2BB40D387C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68" y="1700808"/>
            <a:ext cx="2686425" cy="20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7110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8188A-F064-4DCA-B59D-AC876CEF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个人基本情况：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标准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/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提案</a:t>
            </a:r>
            <a:r>
              <a:rPr lang="en-US" altLang="zh-CN" sz="2800" dirty="0">
                <a:solidFill>
                  <a:srgbClr val="C00000"/>
                </a:solidFill>
                <a:latin typeface="+mj-ea"/>
              </a:rPr>
              <a:t>/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专利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204FE8-8A39-464A-933F-C11D619E4157}"/>
              </a:ext>
            </a:extLst>
          </p:cNvPr>
          <p:cNvSpPr/>
          <p:nvPr/>
        </p:nvSpPr>
        <p:spPr bwMode="auto">
          <a:xfrm>
            <a:off x="0" y="1234525"/>
            <a:ext cx="12192000" cy="515395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国内</a:t>
            </a:r>
            <a:r>
              <a:rPr lang="en-US" altLang="zh-CN" sz="2200" b="1" dirty="0">
                <a:solidFill>
                  <a:srgbClr val="053B5F"/>
                </a:solidFill>
                <a:latin typeface="+mj-ea"/>
                <a:ea typeface="+mj-ea"/>
              </a:rPr>
              <a:t>/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国际标准化提案文稿</a:t>
            </a:r>
            <a:endParaRPr lang="en-US" altLang="zh-CN" sz="2200" b="1" dirty="0">
              <a:solidFill>
                <a:srgbClr val="053B5F"/>
              </a:solidFill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19A140-2F92-4AE2-A1FC-F6B60AF7EAC2}"/>
              </a:ext>
            </a:extLst>
          </p:cNvPr>
          <p:cNvSpPr/>
          <p:nvPr/>
        </p:nvSpPr>
        <p:spPr bwMode="auto">
          <a:xfrm>
            <a:off x="0" y="3179503"/>
            <a:ext cx="12192000" cy="515395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国内</a:t>
            </a:r>
            <a:r>
              <a:rPr lang="en-US" altLang="zh-CN" sz="2200" b="1" dirty="0">
                <a:solidFill>
                  <a:srgbClr val="053B5F"/>
                </a:solidFill>
                <a:latin typeface="+mj-ea"/>
                <a:ea typeface="+mj-ea"/>
              </a:rPr>
              <a:t>/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国际专利授权及转化</a:t>
            </a:r>
            <a:endParaRPr lang="en-US" altLang="zh-CN" sz="2200" b="1" dirty="0">
              <a:solidFill>
                <a:srgbClr val="053B5F"/>
              </a:solidFill>
              <a:latin typeface="+mj-ea"/>
              <a:ea typeface="+mj-ea"/>
            </a:endParaRPr>
          </a:p>
        </p:txBody>
      </p:sp>
      <p:graphicFrame>
        <p:nvGraphicFramePr>
          <p:cNvPr id="13" name="表格 17">
            <a:extLst>
              <a:ext uri="{FF2B5EF4-FFF2-40B4-BE49-F238E27FC236}">
                <a16:creationId xmlns:a16="http://schemas.microsoft.com/office/drawing/2014/main" id="{DEC779D8-3987-4ACD-B6FF-5E44AA270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32086"/>
              </p:ext>
            </p:extLst>
          </p:nvPr>
        </p:nvGraphicFramePr>
        <p:xfrm>
          <a:off x="341813" y="1822325"/>
          <a:ext cx="10794747" cy="136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4747">
                  <a:extLst>
                    <a:ext uri="{9D8B030D-6E8A-4147-A177-3AD203B41FA5}">
                      <a16:colId xmlns:a16="http://schemas.microsoft.com/office/drawing/2014/main" val="1038482905"/>
                    </a:ext>
                  </a:extLst>
                </a:gridCol>
              </a:tblGrid>
              <a:tr h="4536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牵头在中国通信标准化协会（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CCSA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）立项：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新一代无线接入网的先进波形技术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60485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提交国内外标准化组织文稿被接收：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3GPP R18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5G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国际标准）标准化提案文稿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项并被接收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8562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                                                        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IMT-2030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6G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）推进组技术文稿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3B5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项并被接收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972480"/>
                  </a:ext>
                </a:extLst>
              </a:tr>
            </a:tbl>
          </a:graphicData>
        </a:graphic>
      </p:graphicFrame>
      <p:graphicFrame>
        <p:nvGraphicFramePr>
          <p:cNvPr id="15" name="表格 17">
            <a:extLst>
              <a:ext uri="{FF2B5EF4-FFF2-40B4-BE49-F238E27FC236}">
                <a16:creationId xmlns:a16="http://schemas.microsoft.com/office/drawing/2014/main" id="{BD384BE4-0E02-46E6-86BB-AF42968F8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57810"/>
              </p:ext>
            </p:extLst>
          </p:nvPr>
        </p:nvGraphicFramePr>
        <p:xfrm>
          <a:off x="407368" y="3767303"/>
          <a:ext cx="11089232" cy="907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89232">
                  <a:extLst>
                    <a:ext uri="{9D8B030D-6E8A-4147-A177-3AD203B41FA5}">
                      <a16:colId xmlns:a16="http://schemas.microsoft.com/office/drawing/2014/main" val="1038482905"/>
                    </a:ext>
                  </a:extLst>
                </a:gridCol>
              </a:tblGrid>
              <a:tr h="45367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获国家发明专利授权</a:t>
                      </a:r>
                      <a:r>
                        <a:rPr lang="en-US" altLang="zh-CN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35</a:t>
                      </a:r>
                      <a:r>
                        <a:rPr lang="zh-CN" altLang="en-US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项、美国专利授权</a:t>
                      </a:r>
                      <a:r>
                        <a:rPr lang="en-US" altLang="zh-CN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zh-CN" altLang="en-US" b="1" dirty="0">
                          <a:solidFill>
                            <a:srgbClr val="053B5F"/>
                          </a:solidFill>
                          <a:latin typeface="+mj-ea"/>
                          <a:ea typeface="+mj-ea"/>
                        </a:rPr>
                        <a:t>项</a:t>
                      </a:r>
                      <a:endParaRPr lang="en-US" altLang="zh-CN" b="1" dirty="0">
                        <a:solidFill>
                          <a:srgbClr val="053B5F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60485"/>
                  </a:ext>
                </a:extLst>
              </a:tr>
              <a:tr h="4536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6 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项第一发明人的授权专利实现转让，成果被高通、爱立信等通信领域头部企业专利引用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8562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976160B6-CDC9-4B53-A707-8FB1E39BB80E}"/>
              </a:ext>
            </a:extLst>
          </p:cNvPr>
          <p:cNvGrpSpPr/>
          <p:nvPr/>
        </p:nvGrpSpPr>
        <p:grpSpPr>
          <a:xfrm>
            <a:off x="508205" y="4713424"/>
            <a:ext cx="11175590" cy="1928959"/>
            <a:chOff x="312974" y="4773754"/>
            <a:chExt cx="11175590" cy="192895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FA9A31C-C3F9-47A4-88C1-7C4991B893D0}"/>
                </a:ext>
              </a:extLst>
            </p:cNvPr>
            <p:cNvGrpSpPr/>
            <p:nvPr/>
          </p:nvGrpSpPr>
          <p:grpSpPr>
            <a:xfrm>
              <a:off x="312974" y="4780595"/>
              <a:ext cx="2660028" cy="1922118"/>
              <a:chOff x="7497181" y="1239687"/>
              <a:chExt cx="3038216" cy="1946168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36951E6D-7755-4021-B79C-F57D8627EEE4}"/>
                  </a:ext>
                </a:extLst>
              </p:cNvPr>
              <p:cNvGrpSpPr/>
              <p:nvPr/>
            </p:nvGrpSpPr>
            <p:grpSpPr>
              <a:xfrm>
                <a:off x="7501424" y="1239687"/>
                <a:ext cx="3033973" cy="1946168"/>
                <a:chOff x="1591245" y="5392560"/>
                <a:chExt cx="3001073" cy="1912626"/>
              </a:xfrm>
              <a:noFill/>
            </p:grpSpPr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A242C743-C3F1-4E86-9A5D-BF752C0C7DF7}"/>
                    </a:ext>
                  </a:extLst>
                </p:cNvPr>
                <p:cNvGrpSpPr/>
                <p:nvPr/>
              </p:nvGrpSpPr>
              <p:grpSpPr>
                <a:xfrm>
                  <a:off x="1591245" y="5393838"/>
                  <a:ext cx="1405760" cy="1905105"/>
                  <a:chOff x="2136192" y="1264560"/>
                  <a:chExt cx="3216409" cy="4358915"/>
                </a:xfrm>
                <a:grpFill/>
              </p:grpSpPr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B89BE9EC-8EA0-468E-8A15-351554A0BD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36192" y="1264560"/>
                    <a:ext cx="3216409" cy="3492679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16" name="图片 15">
                    <a:extLst>
                      <a:ext uri="{FF2B5EF4-FFF2-40B4-BE49-F238E27FC236}">
                        <a16:creationId xmlns:a16="http://schemas.microsoft.com/office/drawing/2014/main" id="{266C0259-D9EE-47D3-AD99-3E7B24FF6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9636" b="29330"/>
                  <a:stretch/>
                </p:blipFill>
                <p:spPr>
                  <a:xfrm>
                    <a:off x="2136192" y="4255323"/>
                    <a:ext cx="3206027" cy="1368152"/>
                  </a:xfrm>
                  <a:prstGeom prst="rect">
                    <a:avLst/>
                  </a:prstGeom>
                  <a:grpFill/>
                </p:spPr>
              </p:pic>
            </p:grp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FF525E2B-3998-41B6-BB06-A92FE8494544}"/>
                    </a:ext>
                  </a:extLst>
                </p:cNvPr>
                <p:cNvGrpSpPr/>
                <p:nvPr/>
              </p:nvGrpSpPr>
              <p:grpSpPr>
                <a:xfrm>
                  <a:off x="2885356" y="5392560"/>
                  <a:ext cx="1706962" cy="1912626"/>
                  <a:chOff x="2951167" y="634352"/>
                  <a:chExt cx="4311599" cy="5088785"/>
                </a:xfrm>
                <a:grpFill/>
              </p:grpSpPr>
              <p:pic>
                <p:nvPicPr>
                  <p:cNvPr id="29" name="Picture 6">
                    <a:extLst>
                      <a:ext uri="{FF2B5EF4-FFF2-40B4-BE49-F238E27FC236}">
                        <a16:creationId xmlns:a16="http://schemas.microsoft.com/office/drawing/2014/main" id="{DF22D2A6-AFC2-4E7F-8DDF-0D7EDEC7B3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21" r="59091"/>
                  <a:stretch/>
                </p:blipFill>
                <p:spPr bwMode="auto">
                  <a:xfrm>
                    <a:off x="2951167" y="634352"/>
                    <a:ext cx="3976961" cy="508878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D64B10C2-462E-4C78-B040-4CFE8F5B1CB2}"/>
                      </a:ext>
                    </a:extLst>
                  </p:cNvPr>
                  <p:cNvSpPr txBox="1"/>
                  <p:nvPr/>
                </p:nvSpPr>
                <p:spPr>
                  <a:xfrm>
                    <a:off x="3014985" y="4582312"/>
                    <a:ext cx="4247781" cy="804177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400" b="1" kern="0" dirty="0">
                        <a:solidFill>
                          <a:srgbClr val="C00000"/>
                        </a:solidFill>
                        <a:latin typeface="Calibri" panose="020F0502020204030204"/>
                        <a:ea typeface="等线" panose="02010600030101010101" pitchFamily="2" charset="-122"/>
                      </a:rPr>
                      <a:t>负责人：</a:t>
                    </a:r>
                    <a:r>
                      <a:rPr kumimoji="0" lang="zh-CN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</a:rPr>
                      <a:t>许威</a:t>
                    </a:r>
                  </a:p>
                </p:txBody>
              </p:sp>
              <p:cxnSp>
                <p:nvCxnSpPr>
                  <p:cNvPr id="27" name="直接连接符 26">
                    <a:extLst>
                      <a:ext uri="{FF2B5EF4-FFF2-40B4-BE49-F238E27FC236}">
                        <a16:creationId xmlns:a16="http://schemas.microsoft.com/office/drawing/2014/main" id="{7C1F5D00-EBB5-4E00-B606-A60B05DF8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07589" y="5417485"/>
                    <a:ext cx="1619208" cy="0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rgbClr val="C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17216EF-A492-451E-A09F-2F5D07767397}"/>
                  </a:ext>
                </a:extLst>
              </p:cNvPr>
              <p:cNvSpPr/>
              <p:nvPr/>
            </p:nvSpPr>
            <p:spPr bwMode="auto">
              <a:xfrm>
                <a:off x="7497181" y="1239689"/>
                <a:ext cx="2904280" cy="1934312"/>
              </a:xfrm>
              <a:prstGeom prst="rect">
                <a:avLst/>
              </a:prstGeom>
              <a:noFill/>
              <a:ln w="3175" cap="flat" cmpd="sng" algn="ctr">
                <a:solidFill>
                  <a:srgbClr val="97BFE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460E819B-B84D-4283-A0CB-39D44F3FE222}"/>
                </a:ext>
              </a:extLst>
            </p:cNvPr>
            <p:cNvGrpSpPr/>
            <p:nvPr/>
          </p:nvGrpSpPr>
          <p:grpSpPr>
            <a:xfrm>
              <a:off x="3027148" y="4779416"/>
              <a:ext cx="2088233" cy="1918242"/>
              <a:chOff x="4007768" y="4946575"/>
              <a:chExt cx="1784492" cy="1700644"/>
            </a:xfrm>
          </p:grpSpPr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482EA752-610E-4EB9-BCAA-E6B1C00DBC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1999"/>
              <a:stretch/>
            </p:blipFill>
            <p:spPr>
              <a:xfrm>
                <a:off x="4436836" y="4946575"/>
                <a:ext cx="1330718" cy="1693447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188EC47D-9F42-44AA-935A-A5E1F23742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-1" r="1881"/>
              <a:stretch/>
            </p:blipFill>
            <p:spPr>
              <a:xfrm>
                <a:off x="4007768" y="4947052"/>
                <a:ext cx="1150081" cy="1700167"/>
              </a:xfrm>
              <a:prstGeom prst="rect">
                <a:avLst/>
              </a:prstGeom>
            </p:spPr>
          </p:pic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274FDA9-FB67-4271-921B-1D6A82105082}"/>
                  </a:ext>
                </a:extLst>
              </p:cNvPr>
              <p:cNvSpPr/>
              <p:nvPr/>
            </p:nvSpPr>
            <p:spPr bwMode="auto">
              <a:xfrm>
                <a:off x="5365429" y="4964007"/>
                <a:ext cx="377775" cy="448000"/>
              </a:xfrm>
              <a:prstGeom prst="rect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6271B37-BCF6-4C10-8BEB-EBAEB4193194}"/>
                  </a:ext>
                </a:extLst>
              </p:cNvPr>
              <p:cNvSpPr/>
              <p:nvPr/>
            </p:nvSpPr>
            <p:spPr bwMode="auto">
              <a:xfrm>
                <a:off x="4010155" y="4946681"/>
                <a:ext cx="1782105" cy="1697153"/>
              </a:xfrm>
              <a:prstGeom prst="rect">
                <a:avLst/>
              </a:prstGeom>
              <a:noFill/>
              <a:ln w="3175" cap="flat" cmpd="sng" algn="ctr">
                <a:solidFill>
                  <a:srgbClr val="97BFE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37AB3806-358F-44D2-B45D-86037A83E3B6}"/>
                </a:ext>
              </a:extLst>
            </p:cNvPr>
            <p:cNvGrpSpPr/>
            <p:nvPr/>
          </p:nvGrpSpPr>
          <p:grpSpPr>
            <a:xfrm>
              <a:off x="9660817" y="4773754"/>
              <a:ext cx="1827747" cy="1926926"/>
              <a:chOff x="9220993" y="4806149"/>
              <a:chExt cx="1622680" cy="1845262"/>
            </a:xfrm>
          </p:grpSpPr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F5E6CAEC-6309-4B94-A10A-CE7210B362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40200"/>
              <a:stretch/>
            </p:blipFill>
            <p:spPr>
              <a:xfrm>
                <a:off x="9225627" y="4806149"/>
                <a:ext cx="1618046" cy="769928"/>
              </a:xfrm>
              <a:prstGeom prst="rect">
                <a:avLst/>
              </a:prstGeom>
            </p:spPr>
          </p:pic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C85C7844-B21A-4A31-A06F-D4B78D2929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40199"/>
              <a:stretch/>
            </p:blipFill>
            <p:spPr>
              <a:xfrm>
                <a:off x="9225628" y="5708533"/>
                <a:ext cx="1618045" cy="936327"/>
              </a:xfrm>
              <a:prstGeom prst="rect">
                <a:avLst/>
              </a:prstGeom>
            </p:spPr>
          </p:pic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B62271C-E437-491E-9186-38277F1DAEC1}"/>
                  </a:ext>
                </a:extLst>
              </p:cNvPr>
              <p:cNvSpPr txBox="1"/>
              <p:nvPr/>
            </p:nvSpPr>
            <p:spPr bwMode="auto">
              <a:xfrm>
                <a:off x="9225630" y="5463579"/>
                <a:ext cx="1613410" cy="2685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bIns="72000" rtlCol="0" anchor="ctr">
                <a:no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国际企业专利引用</a:t>
                </a: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775C4351-7768-418C-A6EA-CF1F84D48CCC}"/>
                  </a:ext>
                </a:extLst>
              </p:cNvPr>
              <p:cNvSpPr/>
              <p:nvPr/>
            </p:nvSpPr>
            <p:spPr bwMode="auto">
              <a:xfrm>
                <a:off x="9220993" y="4806934"/>
                <a:ext cx="1618046" cy="1844477"/>
              </a:xfrm>
              <a:prstGeom prst="rect">
                <a:avLst/>
              </a:prstGeom>
              <a:noFill/>
              <a:ln w="3175" cap="flat" cmpd="sng" algn="ctr">
                <a:solidFill>
                  <a:srgbClr val="97BFE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9897C99E-BABF-409A-953F-B3A959737F0B}"/>
                </a:ext>
              </a:extLst>
            </p:cNvPr>
            <p:cNvGrpSpPr/>
            <p:nvPr/>
          </p:nvGrpSpPr>
          <p:grpSpPr>
            <a:xfrm>
              <a:off x="7586707" y="4773754"/>
              <a:ext cx="1974419" cy="1926926"/>
              <a:chOff x="6672406" y="4747056"/>
              <a:chExt cx="1606493" cy="1845654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6B33F0CB-EDF6-4A22-997B-BC68D079A4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9457" t="4398" r="4114" b="3618"/>
              <a:stretch/>
            </p:blipFill>
            <p:spPr>
              <a:xfrm>
                <a:off x="6675006" y="4758933"/>
                <a:ext cx="1540669" cy="1833777"/>
              </a:xfrm>
              <a:prstGeom prst="rect">
                <a:avLst/>
              </a:prstGeom>
              <a:ln>
                <a:solidFill>
                  <a:srgbClr val="97BFE4"/>
                </a:solidFill>
              </a:ln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301B10BE-5FFA-47AC-A8DB-39C4BBF4A0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2002" t="1319" r="9160" b="2156"/>
              <a:stretch/>
            </p:blipFill>
            <p:spPr>
              <a:xfrm rot="21409684">
                <a:off x="6757065" y="5836539"/>
                <a:ext cx="1440462" cy="709824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256EAECC-1A46-4EBA-9275-ADE07713A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73706" y="5274447"/>
                <a:ext cx="1540668" cy="668418"/>
              </a:xfrm>
              <a:prstGeom prst="rect">
                <a:avLst/>
              </a:prstGeom>
            </p:spPr>
          </p:pic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2A51C31-2366-4663-BFD8-B400B2947159}"/>
                  </a:ext>
                </a:extLst>
              </p:cNvPr>
              <p:cNvCxnSpPr/>
              <p:nvPr/>
            </p:nvCxnSpPr>
            <p:spPr bwMode="auto">
              <a:xfrm>
                <a:off x="7797637" y="5375226"/>
                <a:ext cx="16418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CF547B2-28FC-41C6-A1ED-28180F924F9A}"/>
                  </a:ext>
                </a:extLst>
              </p:cNvPr>
              <p:cNvCxnSpPr/>
              <p:nvPr/>
            </p:nvCxnSpPr>
            <p:spPr bwMode="auto">
              <a:xfrm>
                <a:off x="7793488" y="5901300"/>
                <a:ext cx="168333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BECCC7D5-9215-491E-9ECC-F47C02421FAA}"/>
                  </a:ext>
                </a:extLst>
              </p:cNvPr>
              <p:cNvCxnSpPr/>
              <p:nvPr/>
            </p:nvCxnSpPr>
            <p:spPr bwMode="auto">
              <a:xfrm>
                <a:off x="7929982" y="5769831"/>
                <a:ext cx="18281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4CAB8A6-7C66-4691-8C28-9D5D5C4154A9}"/>
                  </a:ext>
                </a:extLst>
              </p:cNvPr>
              <p:cNvSpPr txBox="1"/>
              <p:nvPr/>
            </p:nvSpPr>
            <p:spPr bwMode="auto">
              <a:xfrm>
                <a:off x="6672406" y="5410529"/>
                <a:ext cx="1541969" cy="2685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bIns="72000" rtlCol="0" anchor="ctr">
                <a:no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sz="1600" b="1" dirty="0">
                    <a:solidFill>
                      <a:srgbClr val="FFFFFF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授权专利转让</a:t>
                </a: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E7458FB-57C0-41EB-95BD-59AE366F620F}"/>
                  </a:ext>
                </a:extLst>
              </p:cNvPr>
              <p:cNvSpPr/>
              <p:nvPr/>
            </p:nvSpPr>
            <p:spPr bwMode="auto">
              <a:xfrm>
                <a:off x="6672406" y="4747056"/>
                <a:ext cx="1540668" cy="1844477"/>
              </a:xfrm>
              <a:prstGeom prst="rect">
                <a:avLst/>
              </a:prstGeom>
              <a:noFill/>
              <a:ln w="3175" cap="flat" cmpd="sng" algn="ctr">
                <a:solidFill>
                  <a:srgbClr val="CCEC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006788C3-9EF8-4C69-96D7-20DDC4C1E4C2}"/>
                  </a:ext>
                </a:extLst>
              </p:cNvPr>
              <p:cNvSpPr txBox="1"/>
              <p:nvPr/>
            </p:nvSpPr>
            <p:spPr>
              <a:xfrm>
                <a:off x="7599989" y="5021958"/>
                <a:ext cx="678910" cy="324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许威</a:t>
                </a: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9DA12303-CEA0-4D44-9FD9-4822674B1430}"/>
                </a:ext>
              </a:extLst>
            </p:cNvPr>
            <p:cNvGrpSpPr/>
            <p:nvPr/>
          </p:nvGrpSpPr>
          <p:grpSpPr>
            <a:xfrm>
              <a:off x="5262730" y="4780595"/>
              <a:ext cx="2213004" cy="1917063"/>
              <a:chOff x="10161282" y="4744842"/>
              <a:chExt cx="1767365" cy="1845262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3D3F85CC-896C-4F52-B088-F7B2A37E0D1B}"/>
                  </a:ext>
                </a:extLst>
              </p:cNvPr>
              <p:cNvGrpSpPr/>
              <p:nvPr/>
            </p:nvGrpSpPr>
            <p:grpSpPr>
              <a:xfrm>
                <a:off x="10161282" y="4747129"/>
                <a:ext cx="1767365" cy="1841472"/>
                <a:chOff x="10204118" y="3543407"/>
                <a:chExt cx="1640643" cy="1841472"/>
              </a:xfrm>
            </p:grpSpPr>
            <p:pic>
              <p:nvPicPr>
                <p:cNvPr id="86" name="图片 85">
                  <a:extLst>
                    <a:ext uri="{FF2B5EF4-FFF2-40B4-BE49-F238E27FC236}">
                      <a16:creationId xmlns:a16="http://schemas.microsoft.com/office/drawing/2014/main" id="{96070123-DDB2-4313-93C1-EEA704CBA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8146" t="9299" r="7452"/>
                <a:stretch/>
              </p:blipFill>
              <p:spPr>
                <a:xfrm>
                  <a:off x="10236787" y="3543407"/>
                  <a:ext cx="1590448" cy="1731437"/>
                </a:xfrm>
                <a:prstGeom prst="rect">
                  <a:avLst/>
                </a:prstGeom>
              </p:spPr>
            </p:pic>
            <p:pic>
              <p:nvPicPr>
                <p:cNvPr id="88" name="图片 87">
                  <a:extLst>
                    <a:ext uri="{FF2B5EF4-FFF2-40B4-BE49-F238E27FC236}">
                      <a16:creationId xmlns:a16="http://schemas.microsoft.com/office/drawing/2014/main" id="{09122D55-8059-4C91-923C-587E6E3C7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l="6518" t="5712" r="4123"/>
                <a:stretch/>
              </p:blipFill>
              <p:spPr>
                <a:xfrm>
                  <a:off x="10239791" y="3744394"/>
                  <a:ext cx="1590448" cy="1640485"/>
                </a:xfrm>
                <a:prstGeom prst="rect">
                  <a:avLst/>
                </a:prstGeom>
              </p:spPr>
            </p:pic>
            <p:pic>
              <p:nvPicPr>
                <p:cNvPr id="90" name="图片 89">
                  <a:extLst>
                    <a:ext uri="{FF2B5EF4-FFF2-40B4-BE49-F238E27FC236}">
                      <a16:creationId xmlns:a16="http://schemas.microsoft.com/office/drawing/2014/main" id="{D187E5DF-47E9-4957-95EA-EF59B937F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7908" t="9629" r="7737" b="22450"/>
                <a:stretch/>
              </p:blipFill>
              <p:spPr>
                <a:xfrm>
                  <a:off x="10204118" y="4043060"/>
                  <a:ext cx="1640643" cy="1341603"/>
                </a:xfrm>
                <a:prstGeom prst="rect">
                  <a:avLst/>
                </a:prstGeom>
              </p:spPr>
            </p:pic>
            <p:pic>
              <p:nvPicPr>
                <p:cNvPr id="92" name="图片 91">
                  <a:extLst>
                    <a:ext uri="{FF2B5EF4-FFF2-40B4-BE49-F238E27FC236}">
                      <a16:creationId xmlns:a16="http://schemas.microsoft.com/office/drawing/2014/main" id="{BFD6BCE4-F194-418A-BA90-4CA3320599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5936" t="10140" r="7039" b="35335"/>
                <a:stretch/>
              </p:blipFill>
              <p:spPr>
                <a:xfrm>
                  <a:off x="10206718" y="4317425"/>
                  <a:ext cx="1590448" cy="1050601"/>
                </a:xfrm>
                <a:prstGeom prst="rect">
                  <a:avLst/>
                </a:prstGeom>
              </p:spPr>
            </p:pic>
          </p:grp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59EF7EB9-34BB-4670-9B78-CF95C8651C28}"/>
                  </a:ext>
                </a:extLst>
              </p:cNvPr>
              <p:cNvSpPr/>
              <p:nvPr/>
            </p:nvSpPr>
            <p:spPr bwMode="auto">
              <a:xfrm>
                <a:off x="10185278" y="4744842"/>
                <a:ext cx="1692097" cy="1845262"/>
              </a:xfrm>
              <a:prstGeom prst="rect">
                <a:avLst/>
              </a:prstGeom>
              <a:noFill/>
              <a:ln w="3175" cap="flat" cmpd="sng" algn="ctr">
                <a:solidFill>
                  <a:srgbClr val="97BFE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1F9593C9-EF16-4BC7-B7D3-859A52849A5A}"/>
                  </a:ext>
                </a:extLst>
              </p:cNvPr>
              <p:cNvSpPr txBox="1"/>
              <p:nvPr/>
            </p:nvSpPr>
            <p:spPr bwMode="auto">
              <a:xfrm>
                <a:off x="10189206" y="5398314"/>
                <a:ext cx="1688166" cy="2685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bIns="72000" rtlCol="0" anchor="ctr">
                <a:no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600" b="1" dirty="0">
                    <a:solidFill>
                      <a:srgbClr val="FFFFFF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3GPP</a:t>
                </a:r>
                <a:r>
                  <a:rPr lang="zh-CN" altLang="en-US" sz="1600" b="1" dirty="0">
                    <a:solidFill>
                      <a:srgbClr val="FFFFFF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标准提案</a:t>
                </a: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B45CE862-E987-47DF-B815-92970D9E2A19}"/>
                  </a:ext>
                </a:extLst>
              </p:cNvPr>
              <p:cNvSpPr/>
              <p:nvPr/>
            </p:nvSpPr>
            <p:spPr bwMode="auto">
              <a:xfrm>
                <a:off x="10488488" y="4875639"/>
                <a:ext cx="576063" cy="376512"/>
              </a:xfrm>
              <a:prstGeom prst="rect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3F6C0-D57C-4849-A431-9F020C077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06646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A1160-7922-49AB-A50C-324941EB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zh-CN" altLang="en-US" spc="300" dirty="0">
                <a:solidFill>
                  <a:srgbClr val="171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4000" spc="3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FC9105-2AC1-4323-9B94-8C436EFEA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D038FC29-78D2-4DC0-ABA1-2DB3EFCB96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99656" y="1957269"/>
            <a:ext cx="6408712" cy="752475"/>
          </a:xfrm>
          <a:prstGeom prst="roundRect">
            <a:avLst>
              <a:gd name="adj" fmla="val 0"/>
            </a:avLst>
          </a:prstGeom>
          <a:noFill/>
          <a:ln w="12700" algn="ctr">
            <a:solidFill>
              <a:srgbClr val="095F99">
                <a:alpha val="40000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 kumimoji="1" sz="20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5000"/>
              </a:spcBef>
              <a:buChar char="–"/>
              <a:defRPr kumimoji="1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5000"/>
              </a:spcBef>
              <a:buChar char="•"/>
              <a:defRPr kumimoji="1" sz="16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25000"/>
              </a:spcBef>
              <a:buChar char="–"/>
              <a:defRPr kumimoji="1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一、项目申请人科研基本情况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7A2EC5B9-4E9E-4F01-B834-AED22DAF1E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99656" y="3356992"/>
            <a:ext cx="6408712" cy="754063"/>
          </a:xfrm>
          <a:prstGeom prst="roundRect">
            <a:avLst>
              <a:gd name="adj" fmla="val 0"/>
            </a:avLst>
          </a:prstGeom>
          <a:noFill/>
          <a:ln w="12700" algn="ctr">
            <a:solidFill>
              <a:srgbClr val="095F99">
                <a:alpha val="40000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 kumimoji="1" sz="20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5000"/>
              </a:spcBef>
              <a:buChar char="–"/>
              <a:defRPr kumimoji="1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5000"/>
              </a:spcBef>
              <a:buChar char="•"/>
              <a:defRPr kumimoji="1" sz="16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25000"/>
              </a:spcBef>
              <a:buChar char="–"/>
              <a:defRPr kumimoji="1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二、原创研究成果及其影响力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4B38FDD-F08D-4F85-B1B4-CBF7CD0A24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99656" y="4758303"/>
            <a:ext cx="6408712" cy="752475"/>
          </a:xfrm>
          <a:prstGeom prst="roundRect">
            <a:avLst>
              <a:gd name="adj" fmla="val 0"/>
            </a:avLst>
          </a:prstGeom>
          <a:noFill/>
          <a:ln w="12700" algn="ctr">
            <a:solidFill>
              <a:srgbClr val="095F99">
                <a:alpha val="40000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 kumimoji="1" sz="20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20000"/>
              </a:lnSpc>
              <a:spcBef>
                <a:spcPct val="25000"/>
              </a:spcBef>
              <a:buChar char="–"/>
              <a:defRPr kumimoji="1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ct val="25000"/>
              </a:spcBef>
              <a:buChar char="•"/>
              <a:defRPr kumimoji="1" sz="16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ct val="25000"/>
              </a:spcBef>
              <a:buChar char="–"/>
              <a:defRPr kumimoji="1" sz="1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 </a:t>
            </a:r>
            <a:r>
              <a:rPr kumimoji="0" lang="zh-CN" altLang="en-US" sz="3600" dirty="0">
                <a:solidFill>
                  <a:srgbClr val="095F99"/>
                </a:solidFill>
                <a:latin typeface="Times New Roman" panose="02020603050405020304" pitchFamily="18" charset="0"/>
              </a:rPr>
              <a:t>三、项目研究内容与研究目标</a:t>
            </a:r>
          </a:p>
        </p:txBody>
      </p:sp>
    </p:spTree>
    <p:extLst>
      <p:ext uri="{BB962C8B-B14F-4D97-AF65-F5344CB8AC3E}">
        <p14:creationId xmlns:p14="http://schemas.microsoft.com/office/powerpoint/2010/main" val="3336880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BAA4-1C47-1FFB-A0AD-47EF98E44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C259A-0C2A-EA4F-BD55-A4C1EAB5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主要学术成绩：</a:t>
            </a:r>
            <a:r>
              <a:rPr lang="zh-CN" altLang="en-US" sz="2800" dirty="0">
                <a:solidFill>
                  <a:srgbClr val="C00000"/>
                </a:solidFill>
                <a:latin typeface="+mj-ea"/>
              </a:rPr>
              <a:t>研究背景与意义</a:t>
            </a:r>
            <a:endParaRPr lang="zh-CN" altLang="en-US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F4E282-08DF-F9B9-E99F-7A0944D23CF6}"/>
              </a:ext>
            </a:extLst>
          </p:cNvPr>
          <p:cNvSpPr/>
          <p:nvPr/>
        </p:nvSpPr>
        <p:spPr bwMode="auto">
          <a:xfrm>
            <a:off x="0" y="1205598"/>
            <a:ext cx="12192000" cy="1114949"/>
          </a:xfrm>
          <a:prstGeom prst="rect">
            <a:avLst/>
          </a:prstGeom>
          <a:solidFill>
            <a:srgbClr val="E6F5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540000" tIns="0" rIns="288000" bIns="7200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18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200" b="1" dirty="0">
                <a:solidFill>
                  <a:srgbClr val="053B5F"/>
                </a:solidFill>
                <a:latin typeface="+mj-ea"/>
                <a:ea typeface="+mj-ea"/>
              </a:rPr>
              <a:t>5G/6G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移动通信网络是</a:t>
            </a:r>
            <a:r>
              <a:rPr lang="zh-CN" altLang="en-US" sz="2200" b="1" dirty="0">
                <a:solidFill>
                  <a:srgbClr val="C00000"/>
                </a:solidFill>
                <a:latin typeface="+mj-ea"/>
                <a:ea typeface="+mj-ea"/>
              </a:rPr>
              <a:t>全球高新技术支柱产业、国家新基建的核心组成部分</a:t>
            </a:r>
            <a:endParaRPr lang="en-US" altLang="zh-CN" sz="2200" b="1" dirty="0">
              <a:solidFill>
                <a:srgbClr val="053B5F"/>
              </a:solidFill>
              <a:latin typeface="+mj-ea"/>
              <a:ea typeface="+mj-ea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0"/>
              </a:spcBef>
              <a:buClr>
                <a:srgbClr val="053B5F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在移动网络更新换代中，</a:t>
            </a:r>
            <a:r>
              <a:rPr lang="zh-CN" altLang="en-US" sz="2200" b="1" dirty="0">
                <a:solidFill>
                  <a:srgbClr val="C00000"/>
                </a:solidFill>
                <a:latin typeface="+mj-ea"/>
                <a:ea typeface="+mj-ea"/>
              </a:rPr>
              <a:t>通信需求增长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与</a:t>
            </a:r>
            <a:r>
              <a:rPr lang="zh-CN" altLang="en-US" sz="2200" b="1" dirty="0">
                <a:solidFill>
                  <a:srgbClr val="C00000"/>
                </a:solidFill>
                <a:latin typeface="+mj-ea"/>
                <a:ea typeface="+mj-ea"/>
              </a:rPr>
              <a:t>无线资源紧张</a:t>
            </a:r>
            <a:r>
              <a:rPr lang="zh-CN" altLang="en-US" sz="2200" b="1" dirty="0">
                <a:solidFill>
                  <a:srgbClr val="053B5F"/>
                </a:solidFill>
                <a:latin typeface="+mj-ea"/>
                <a:ea typeface="+mj-ea"/>
              </a:rPr>
              <a:t>之间的矛盾一直是核心挑战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BBD1A-87F9-FFAD-2645-667BB9972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BCD43D5-037E-4195-86E5-C6B6202BC749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pic>
        <p:nvPicPr>
          <p:cNvPr id="13" name="Picture 23" descr="http://www.funkidslive.com/wp-content/uploads/2015/10/Colours_of_the_visible_light_spectrum1.png">
            <a:extLst>
              <a:ext uri="{FF2B5EF4-FFF2-40B4-BE49-F238E27FC236}">
                <a16:creationId xmlns:a16="http://schemas.microsoft.com/office/drawing/2014/main" id="{0F068B7A-2857-E3EA-258A-F229BE60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52"/>
          <a:stretch>
            <a:fillRect/>
          </a:stretch>
        </p:blipFill>
        <p:spPr bwMode="auto">
          <a:xfrm>
            <a:off x="796497" y="4315505"/>
            <a:ext cx="10610637" cy="8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CD1006E-CF70-C5FD-D2FE-9F52DE8B2830}"/>
              </a:ext>
            </a:extLst>
          </p:cNvPr>
          <p:cNvSpPr txBox="1"/>
          <p:nvPr/>
        </p:nvSpPr>
        <p:spPr bwMode="auto">
          <a:xfrm>
            <a:off x="1612870" y="5228529"/>
            <a:ext cx="102366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n-US" altLang="zh-CN" sz="2000" b="1" dirty="0">
                <a:solidFill>
                  <a:srgbClr val="0000CC"/>
                </a:solidFill>
                <a:latin typeface="+mj-ea"/>
                <a:ea typeface="+mj-ea"/>
                <a:cs typeface="Times New Roman" panose="02020603050405020304" pitchFamily="18" charset="0"/>
              </a:rPr>
              <a:t>3 </a:t>
            </a:r>
            <a:r>
              <a:rPr lang="en-US" altLang="zh-CN" sz="2000" b="1" dirty="0" err="1">
                <a:solidFill>
                  <a:srgbClr val="0000CC"/>
                </a:solidFill>
                <a:latin typeface="+mj-ea"/>
                <a:ea typeface="+mj-ea"/>
                <a:cs typeface="Times New Roman" panose="02020603050405020304" pitchFamily="18" charset="0"/>
              </a:rPr>
              <a:t>KHz</a:t>
            </a:r>
            <a:endParaRPr lang="en-US" altLang="zh-CN" sz="2000" b="1" dirty="0">
              <a:solidFill>
                <a:srgbClr val="0000CC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1BAB9A6-3A6B-2389-2E5F-A9EC4D946086}"/>
              </a:ext>
            </a:extLst>
          </p:cNvPr>
          <p:cNvCxnSpPr>
            <a:cxnSpLocks/>
          </p:cNvCxnSpPr>
          <p:nvPr/>
        </p:nvCxnSpPr>
        <p:spPr bwMode="auto">
          <a:xfrm>
            <a:off x="1402389" y="4406449"/>
            <a:ext cx="0" cy="1166813"/>
          </a:xfrm>
          <a:prstGeom prst="line">
            <a:avLst/>
          </a:prstGeom>
          <a:ln w="15875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4F20D7A-6D8F-8D09-4C53-869020674915}"/>
              </a:ext>
            </a:extLst>
          </p:cNvPr>
          <p:cNvCxnSpPr>
            <a:cxnSpLocks/>
          </p:cNvCxnSpPr>
          <p:nvPr/>
        </p:nvCxnSpPr>
        <p:spPr bwMode="auto">
          <a:xfrm>
            <a:off x="3477870" y="4399305"/>
            <a:ext cx="0" cy="1166813"/>
          </a:xfrm>
          <a:prstGeom prst="line">
            <a:avLst/>
          </a:prstGeom>
          <a:ln w="15875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25" descr="https://image.shutterstock.com/image-vector/ringing-smartphone-icon-mobile-phone-260nw-785688289.jpg">
            <a:extLst>
              <a:ext uri="{FF2B5EF4-FFF2-40B4-BE49-F238E27FC236}">
                <a16:creationId xmlns:a16="http://schemas.microsoft.com/office/drawing/2014/main" id="{529D5D6E-850C-A0A6-2BE7-6AC644FD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2"/>
          <a:stretch>
            <a:fillRect/>
          </a:stretch>
        </p:blipFill>
        <p:spPr bwMode="auto">
          <a:xfrm>
            <a:off x="2124702" y="4507593"/>
            <a:ext cx="5103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5" descr="https://image.shutterstock.com/image-vector/ringing-smartphone-icon-mobile-phone-260nw-785688289.jpg">
            <a:extLst>
              <a:ext uri="{FF2B5EF4-FFF2-40B4-BE49-F238E27FC236}">
                <a16:creationId xmlns:a16="http://schemas.microsoft.com/office/drawing/2014/main" id="{CB7DC1FB-0AB8-A47D-FDCD-2D7B785B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2"/>
          <a:stretch>
            <a:fillRect/>
          </a:stretch>
        </p:blipFill>
        <p:spPr bwMode="auto">
          <a:xfrm>
            <a:off x="2796755" y="4418522"/>
            <a:ext cx="5103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A34FBDEA-B36C-E31E-437E-0B402DC5A489}"/>
              </a:ext>
            </a:extLst>
          </p:cNvPr>
          <p:cNvGrpSpPr>
            <a:grpSpLocks/>
          </p:cNvGrpSpPr>
          <p:nvPr/>
        </p:nvGrpSpPr>
        <p:grpSpPr bwMode="auto">
          <a:xfrm>
            <a:off x="1532565" y="4353605"/>
            <a:ext cx="537070" cy="835025"/>
            <a:chOff x="1052529" y="4509517"/>
            <a:chExt cx="447636" cy="836752"/>
          </a:xfrm>
        </p:grpSpPr>
        <p:pic>
          <p:nvPicPr>
            <p:cNvPr id="21" name="Picture 25" descr="https://image.shutterstock.com/image-vector/ringing-smartphone-icon-mobile-phone-260nw-785688289.jpg">
              <a:extLst>
                <a:ext uri="{FF2B5EF4-FFF2-40B4-BE49-F238E27FC236}">
                  <a16:creationId xmlns:a16="http://schemas.microsoft.com/office/drawing/2014/main" id="{70F7C916-0098-723F-67CA-A84953BB5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12"/>
            <a:stretch>
              <a:fillRect/>
            </a:stretch>
          </p:blipFill>
          <p:spPr bwMode="auto">
            <a:xfrm>
              <a:off x="1052529" y="4509517"/>
              <a:ext cx="423667" cy="385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5" descr="https://image.shutterstock.com/image-vector/ringing-smartphone-icon-mobile-phone-260nw-785688289.jpg">
              <a:extLst>
                <a:ext uri="{FF2B5EF4-FFF2-40B4-BE49-F238E27FC236}">
                  <a16:creationId xmlns:a16="http://schemas.microsoft.com/office/drawing/2014/main" id="{01DDD1E0-5991-66D3-5D4F-D835B85D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12"/>
            <a:stretch>
              <a:fillRect/>
            </a:stretch>
          </p:blipFill>
          <p:spPr bwMode="auto">
            <a:xfrm>
              <a:off x="1076498" y="4960788"/>
              <a:ext cx="423667" cy="385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AEBB5AF-8E1F-A718-6292-EF85EF62DF68}"/>
              </a:ext>
            </a:extLst>
          </p:cNvPr>
          <p:cNvCxnSpPr>
            <a:cxnSpLocks/>
          </p:cNvCxnSpPr>
          <p:nvPr/>
        </p:nvCxnSpPr>
        <p:spPr bwMode="auto">
          <a:xfrm>
            <a:off x="8578327" y="4406449"/>
            <a:ext cx="0" cy="1166814"/>
          </a:xfrm>
          <a:prstGeom prst="line">
            <a:avLst/>
          </a:prstGeom>
          <a:ln w="19050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B4C62F-172C-4A61-A4D0-FEAEB636C37D}"/>
              </a:ext>
            </a:extLst>
          </p:cNvPr>
          <p:cNvGrpSpPr>
            <a:grpSpLocks/>
          </p:cNvGrpSpPr>
          <p:nvPr/>
        </p:nvGrpSpPr>
        <p:grpSpPr bwMode="auto">
          <a:xfrm>
            <a:off x="1937377" y="4293096"/>
            <a:ext cx="1540493" cy="869950"/>
            <a:chOff x="1273985" y="4437323"/>
            <a:chExt cx="1280216" cy="870320"/>
          </a:xfrm>
        </p:grpSpPr>
        <p:pic>
          <p:nvPicPr>
            <p:cNvPr id="32" name="Picture 29" descr="smart-watch-heart-rate-icon-260nw-776784475.jpg (260×280)">
              <a:extLst>
                <a:ext uri="{FF2B5EF4-FFF2-40B4-BE49-F238E27FC236}">
                  <a16:creationId xmlns:a16="http://schemas.microsoft.com/office/drawing/2014/main" id="{325DB8BE-51FA-CEC0-D26B-E955A496F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6" t="15717" r="30215" b="22185"/>
            <a:stretch>
              <a:fillRect/>
            </a:stretch>
          </p:blipFill>
          <p:spPr bwMode="auto">
            <a:xfrm>
              <a:off x="1273985" y="4677197"/>
              <a:ext cx="201364" cy="36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" name="组合 17">
              <a:extLst>
                <a:ext uri="{FF2B5EF4-FFF2-40B4-BE49-F238E27FC236}">
                  <a16:creationId xmlns:a16="http://schemas.microsoft.com/office/drawing/2014/main" id="{B90DEE45-E840-E99F-042E-A8A2F3A070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7139" y="4437323"/>
              <a:ext cx="967062" cy="870320"/>
              <a:chOff x="3765641" y="3342481"/>
              <a:chExt cx="967062" cy="870320"/>
            </a:xfrm>
          </p:grpSpPr>
          <p:pic>
            <p:nvPicPr>
              <p:cNvPr id="34" name="Picture 29" descr="smart-watch-heart-rate-icon-260nw-776784475.jpg (260×280)">
                <a:extLst>
                  <a:ext uri="{FF2B5EF4-FFF2-40B4-BE49-F238E27FC236}">
                    <a16:creationId xmlns:a16="http://schemas.microsoft.com/office/drawing/2014/main" id="{BB8CE0CA-B3F4-6278-BA5F-A879E0D41C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76" t="15717" r="30215" b="22185"/>
              <a:stretch>
                <a:fillRect/>
              </a:stretch>
            </p:blipFill>
            <p:spPr bwMode="auto">
              <a:xfrm>
                <a:off x="3835252" y="3848475"/>
                <a:ext cx="221763" cy="364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31" descr="See the source image">
                <a:extLst>
                  <a:ext uri="{FF2B5EF4-FFF2-40B4-BE49-F238E27FC236}">
                    <a16:creationId xmlns:a16="http://schemas.microsoft.com/office/drawing/2014/main" id="{0A2A6005-C6D6-9ADE-3CF7-F193A1E7F8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9487" y="3749585"/>
                <a:ext cx="463216" cy="463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图片 47">
                <a:extLst>
                  <a:ext uri="{FF2B5EF4-FFF2-40B4-BE49-F238E27FC236}">
                    <a16:creationId xmlns:a16="http://schemas.microsoft.com/office/drawing/2014/main" id="{1F69D06A-71BF-80ED-6D09-EB9987709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038" b="22191"/>
              <a:stretch>
                <a:fillRect/>
              </a:stretch>
            </p:blipFill>
            <p:spPr bwMode="auto">
              <a:xfrm>
                <a:off x="4265237" y="3376942"/>
                <a:ext cx="443738" cy="2474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33" descr="See the source image">
                <a:extLst>
                  <a:ext uri="{FF2B5EF4-FFF2-40B4-BE49-F238E27FC236}">
                    <a16:creationId xmlns:a16="http://schemas.microsoft.com/office/drawing/2014/main" id="{404D51CF-0FAF-EB80-67AA-FD72B10B5D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5641" y="3342481"/>
                <a:ext cx="373544" cy="373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E99DC30-3B08-FE4F-B373-F0E37AB00C72}"/>
              </a:ext>
            </a:extLst>
          </p:cNvPr>
          <p:cNvGrpSpPr>
            <a:grpSpLocks/>
          </p:cNvGrpSpPr>
          <p:nvPr/>
        </p:nvGrpSpPr>
        <p:grpSpPr bwMode="auto">
          <a:xfrm>
            <a:off x="1459189" y="4341313"/>
            <a:ext cx="1678105" cy="812800"/>
            <a:chOff x="1377231" y="4598454"/>
            <a:chExt cx="1393355" cy="813533"/>
          </a:xfrm>
        </p:grpSpPr>
        <p:pic>
          <p:nvPicPr>
            <p:cNvPr id="39" name="图片 46">
              <a:extLst>
                <a:ext uri="{FF2B5EF4-FFF2-40B4-BE49-F238E27FC236}">
                  <a16:creationId xmlns:a16="http://schemas.microsoft.com/office/drawing/2014/main" id="{852A2118-9A3D-A9CD-E532-8CBDA4A08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38" b="22191"/>
            <a:stretch>
              <a:fillRect/>
            </a:stretch>
          </p:blipFill>
          <p:spPr bwMode="auto">
            <a:xfrm>
              <a:off x="2326848" y="4628890"/>
              <a:ext cx="443738" cy="24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0" name="组合 14">
              <a:extLst>
                <a:ext uri="{FF2B5EF4-FFF2-40B4-BE49-F238E27FC236}">
                  <a16:creationId xmlns:a16="http://schemas.microsoft.com/office/drawing/2014/main" id="{7223E748-2A9E-FE64-5480-44D59723D3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7231" y="4598454"/>
              <a:ext cx="1360872" cy="813533"/>
              <a:chOff x="2564736" y="3061751"/>
              <a:chExt cx="1360872" cy="813533"/>
            </a:xfrm>
          </p:grpSpPr>
          <p:pic>
            <p:nvPicPr>
              <p:cNvPr id="41" name="Picture 29" descr="smart-watch-heart-rate-icon-260nw-776784475.jpg (260×280)">
                <a:extLst>
                  <a:ext uri="{FF2B5EF4-FFF2-40B4-BE49-F238E27FC236}">
                    <a16:creationId xmlns:a16="http://schemas.microsoft.com/office/drawing/2014/main" id="{455C8856-6EEC-C216-7A53-B8157CA6E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76" t="15717" r="30215" b="22185"/>
              <a:stretch>
                <a:fillRect/>
              </a:stretch>
            </p:blipFill>
            <p:spPr bwMode="auto">
              <a:xfrm>
                <a:off x="3052387" y="3505599"/>
                <a:ext cx="221763" cy="364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31" descr="See the source image">
                <a:extLst>
                  <a:ext uri="{FF2B5EF4-FFF2-40B4-BE49-F238E27FC236}">
                    <a16:creationId xmlns:a16="http://schemas.microsoft.com/office/drawing/2014/main" id="{D434F5B8-955F-9A33-2292-6A34C490C7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2392" y="3412068"/>
                <a:ext cx="463216" cy="463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29" descr="smart-watch-heart-rate-icon-260nw-776784475.jpg (260×280)">
                <a:extLst>
                  <a:ext uri="{FF2B5EF4-FFF2-40B4-BE49-F238E27FC236}">
                    <a16:creationId xmlns:a16="http://schemas.microsoft.com/office/drawing/2014/main" id="{AF40756A-5A40-2081-ABFB-5849A3CFF3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76" t="15717" r="30215" b="22185"/>
              <a:stretch>
                <a:fillRect/>
              </a:stretch>
            </p:blipFill>
            <p:spPr bwMode="auto">
              <a:xfrm>
                <a:off x="2564736" y="3061751"/>
                <a:ext cx="221763" cy="364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33" descr="See the source image">
                <a:extLst>
                  <a:ext uri="{FF2B5EF4-FFF2-40B4-BE49-F238E27FC236}">
                    <a16:creationId xmlns:a16="http://schemas.microsoft.com/office/drawing/2014/main" id="{FDC735B9-78EB-73D2-34BE-BFDF330107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9251" y="3088185"/>
                <a:ext cx="373544" cy="373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9" descr="smart-watch-heart-rate-icon-260nw-776784475.jpg (260×280)">
                <a:extLst>
                  <a:ext uri="{FF2B5EF4-FFF2-40B4-BE49-F238E27FC236}">
                    <a16:creationId xmlns:a16="http://schemas.microsoft.com/office/drawing/2014/main" id="{8E1D8542-28F8-E295-1BBF-8653476A2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76" t="15717" r="30215" b="22185"/>
              <a:stretch>
                <a:fillRect/>
              </a:stretch>
            </p:blipFill>
            <p:spPr bwMode="auto">
              <a:xfrm>
                <a:off x="2569950" y="3467929"/>
                <a:ext cx="221763" cy="364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29" descr="smart-watch-heart-rate-icon-260nw-776784475.jpg (260×280)">
                <a:extLst>
                  <a:ext uri="{FF2B5EF4-FFF2-40B4-BE49-F238E27FC236}">
                    <a16:creationId xmlns:a16="http://schemas.microsoft.com/office/drawing/2014/main" id="{D6F63645-C216-2044-9E06-0D7B9E4E4E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76" t="15717" r="30215" b="22185"/>
              <a:stretch>
                <a:fillRect/>
              </a:stretch>
            </p:blipFill>
            <p:spPr bwMode="auto">
              <a:xfrm>
                <a:off x="2814077" y="3331668"/>
                <a:ext cx="221763" cy="364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F9FE5E8-52E0-E758-4F3D-F2D3BD3ABD84}"/>
              </a:ext>
            </a:extLst>
          </p:cNvPr>
          <p:cNvGrpSpPr/>
          <p:nvPr/>
        </p:nvGrpSpPr>
        <p:grpSpPr>
          <a:xfrm>
            <a:off x="796497" y="2636912"/>
            <a:ext cx="10610643" cy="974964"/>
            <a:chOff x="313809" y="2306506"/>
            <a:chExt cx="8677400" cy="974964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141655F-7CF2-7A68-09F9-18CC6D8405B4}"/>
                </a:ext>
              </a:extLst>
            </p:cNvPr>
            <p:cNvSpPr/>
            <p:nvPr/>
          </p:nvSpPr>
          <p:spPr bwMode="auto">
            <a:xfrm>
              <a:off x="1077348" y="2318743"/>
              <a:ext cx="7913861" cy="941388"/>
            </a:xfrm>
            <a:prstGeom prst="rect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spcBef>
                  <a:spcPct val="50000"/>
                </a:spcBef>
                <a:defRPr/>
              </a:pPr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D8174CE-E371-C9F8-8E26-745B6A2B19A3}"/>
                </a:ext>
              </a:extLst>
            </p:cNvPr>
            <p:cNvSpPr txBox="1"/>
            <p:nvPr/>
          </p:nvSpPr>
          <p:spPr bwMode="auto">
            <a:xfrm>
              <a:off x="1276504" y="2536280"/>
              <a:ext cx="7573553" cy="507831"/>
            </a:xfrm>
            <a:prstGeom prst="rect">
              <a:avLst/>
            </a:prstGeom>
            <a:noFill/>
            <a:ln w="34925"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just">
                <a:lnSpc>
                  <a:spcPct val="125000"/>
                </a:lnSpc>
                <a:defRPr/>
              </a:pPr>
              <a:r>
                <a:rPr lang="en-US" altLang="zh-CN" sz="2400" b="1" dirty="0">
                  <a:solidFill>
                    <a:schemeClr val="bg1">
                      <a:lumMod val="2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MIMO</a:t>
              </a:r>
              <a:r>
                <a:rPr lang="zh-CN" altLang="en-US" sz="2400" b="1" dirty="0">
                  <a:solidFill>
                    <a:schemeClr val="bg1">
                      <a:lumMod val="2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系统的信道容量</a:t>
              </a:r>
              <a:r>
                <a:rPr lang="en-US" altLang="zh-CN" sz="2400" b="1" dirty="0">
                  <a:solidFill>
                    <a:schemeClr val="bg1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400" b="1" dirty="0">
                  <a:solidFill>
                    <a:schemeClr val="bg1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～  </a:t>
              </a:r>
              <a:r>
                <a:rPr lang="zh-CN" altLang="en-US" sz="2400" b="1" dirty="0">
                  <a:solidFill>
                    <a:srgbClr val="FF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通信带宽</a:t>
              </a:r>
              <a:r>
                <a:rPr lang="zh-CN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bg1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 </a:t>
              </a:r>
              <a:r>
                <a:rPr lang="zh-CN" altLang="en-US" sz="2400" b="1" dirty="0">
                  <a:solidFill>
                    <a:srgbClr val="FF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天线数量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bg1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× </a:t>
              </a:r>
              <a:r>
                <a:rPr lang="en-US" altLang="zh-CN" sz="2400" b="1" dirty="0">
                  <a:solidFill>
                    <a:schemeClr val="bg1">
                      <a:lumMod val="2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log(1 +</a:t>
              </a:r>
              <a:r>
                <a:rPr lang="en-US" altLang="zh-CN" sz="2400" b="1" dirty="0">
                  <a:solidFill>
                    <a:schemeClr val="bg1">
                      <a:lumMod val="25000"/>
                    </a:schemeClr>
                  </a:solidFill>
                  <a:latin typeface="+mj-ea"/>
                  <a:ea typeface="+mj-ea"/>
                  <a:cs typeface="Verdana" panose="020B0604030504040204" pitchFamily="34" charset="0"/>
                </a:rPr>
                <a:t> SNR</a:t>
              </a:r>
              <a:r>
                <a:rPr lang="en-US" altLang="zh-CN" sz="2400" b="1" dirty="0">
                  <a:solidFill>
                    <a:schemeClr val="bg1">
                      <a:lumMod val="2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)</a:t>
              </a:r>
              <a:endParaRPr lang="zh-CN" altLang="en-US" sz="2400" b="1" dirty="0">
                <a:solidFill>
                  <a:schemeClr val="bg1">
                    <a:lumMod val="2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pic>
          <p:nvPicPr>
            <p:cNvPr id="53" name="Picture 32" descr="shannon">
              <a:extLst>
                <a:ext uri="{FF2B5EF4-FFF2-40B4-BE49-F238E27FC236}">
                  <a16:creationId xmlns:a16="http://schemas.microsoft.com/office/drawing/2014/main" id="{FD48411A-9242-20D8-FF0B-B252BFAAF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9" y="2306506"/>
              <a:ext cx="776287" cy="974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C21F7935-A6C2-D75D-1279-2571F0B9D60B}"/>
              </a:ext>
            </a:extLst>
          </p:cNvPr>
          <p:cNvSpPr txBox="1"/>
          <p:nvPr/>
        </p:nvSpPr>
        <p:spPr bwMode="auto">
          <a:xfrm>
            <a:off x="796497" y="5949280"/>
            <a:ext cx="10610637" cy="693499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17177A"/>
                </a:solidFill>
                <a:latin typeface="+mj-ea"/>
                <a:ea typeface="+mj-ea"/>
                <a:cs typeface="Times New Roman" panose="02020603050405020304" pitchFamily="18" charset="0"/>
              </a:rPr>
              <a:t>高频段大规模</a:t>
            </a:r>
            <a:r>
              <a:rPr lang="en-US" altLang="zh-CN" sz="2400" b="1" dirty="0">
                <a:solidFill>
                  <a:srgbClr val="17177A"/>
                </a:solidFill>
                <a:latin typeface="+mj-ea"/>
                <a:ea typeface="+mj-ea"/>
                <a:cs typeface="Times New Roman" panose="02020603050405020304" pitchFamily="18" charset="0"/>
              </a:rPr>
              <a:t>MIMO</a:t>
            </a:r>
            <a:r>
              <a:rPr lang="zh-CN" altLang="en-US" sz="2400" b="1" dirty="0">
                <a:solidFill>
                  <a:srgbClr val="17177A"/>
                </a:solidFill>
                <a:latin typeface="+mj-ea"/>
                <a:ea typeface="+mj-ea"/>
                <a:cs typeface="Times New Roman" panose="02020603050405020304" pitchFamily="18" charset="0"/>
              </a:rPr>
              <a:t>是实现通信性能量级提升的重要手段，是</a:t>
            </a:r>
            <a:r>
              <a:rPr lang="en-US" altLang="zh-CN" sz="2400" b="1" dirty="0">
                <a:solidFill>
                  <a:srgbClr val="17177A"/>
                </a:solidFill>
                <a:latin typeface="+mj-ea"/>
                <a:ea typeface="+mj-ea"/>
                <a:cs typeface="Times New Roman" panose="02020603050405020304" pitchFamily="18" charset="0"/>
              </a:rPr>
              <a:t>5G</a:t>
            </a:r>
            <a:r>
              <a:rPr lang="zh-CN" altLang="en-US" sz="2400" b="1" dirty="0">
                <a:solidFill>
                  <a:srgbClr val="17177A"/>
                </a:solidFill>
                <a:latin typeface="+mj-ea"/>
                <a:ea typeface="+mj-ea"/>
                <a:cs typeface="Times New Roman" panose="02020603050405020304" pitchFamily="18" charset="0"/>
              </a:rPr>
              <a:t>标志性技术</a:t>
            </a:r>
            <a:endParaRPr lang="en-US" altLang="zh-CN" sz="2400" b="1" dirty="0">
              <a:solidFill>
                <a:srgbClr val="17177A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5" name="下箭头 9">
            <a:extLst>
              <a:ext uri="{FF2B5EF4-FFF2-40B4-BE49-F238E27FC236}">
                <a16:creationId xmlns:a16="http://schemas.microsoft.com/office/drawing/2014/main" id="{C378A166-6231-EA13-DA59-09691063E6B2}"/>
              </a:ext>
            </a:extLst>
          </p:cNvPr>
          <p:cNvSpPr/>
          <p:nvPr/>
        </p:nvSpPr>
        <p:spPr bwMode="auto">
          <a:xfrm>
            <a:off x="6021118" y="3374517"/>
            <a:ext cx="613002" cy="831877"/>
          </a:xfrm>
          <a:prstGeom prst="down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endParaRPr lang="zh-CN" altLang="en-US">
              <a:solidFill>
                <a:srgbClr val="FFFF99"/>
              </a:solidFill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8E2DFFD-68A4-7AE1-4FEC-E031FAD8AF86}"/>
              </a:ext>
            </a:extLst>
          </p:cNvPr>
          <p:cNvGrpSpPr/>
          <p:nvPr/>
        </p:nvGrpSpPr>
        <p:grpSpPr>
          <a:xfrm>
            <a:off x="2636534" y="5229200"/>
            <a:ext cx="7198640" cy="404520"/>
            <a:chOff x="2475368" y="5131033"/>
            <a:chExt cx="7198640" cy="404520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0B9E47E-45B9-92E9-25CD-BA0F9BC13F13}"/>
                </a:ext>
              </a:extLst>
            </p:cNvPr>
            <p:cNvSpPr txBox="1"/>
            <p:nvPr/>
          </p:nvSpPr>
          <p:spPr bwMode="auto">
            <a:xfrm>
              <a:off x="3343248" y="5135443"/>
              <a:ext cx="98752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just">
                <a:defRPr/>
              </a:pPr>
              <a:r>
                <a:rPr lang="en-US" altLang="zh-CN" sz="20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6 GHz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8261BF1-E8B1-2FE3-C4A4-A6001A972843}"/>
                </a:ext>
              </a:extLst>
            </p:cNvPr>
            <p:cNvSpPr txBox="1"/>
            <p:nvPr/>
          </p:nvSpPr>
          <p:spPr bwMode="auto">
            <a:xfrm>
              <a:off x="8472257" y="5131033"/>
              <a:ext cx="120175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just">
                <a:defRPr/>
              </a:pPr>
              <a:r>
                <a:rPr lang="en-US" altLang="zh-CN" sz="20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60 GHz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C427C559-565B-DB80-B739-2BB96FAFC7C9}"/>
                </a:ext>
              </a:extLst>
            </p:cNvPr>
            <p:cNvCxnSpPr>
              <a:cxnSpLocks noChangeShapeType="1"/>
              <a:stCxn id="57" idx="3"/>
              <a:endCxn id="58" idx="1"/>
            </p:cNvCxnSpPr>
            <p:nvPr/>
          </p:nvCxnSpPr>
          <p:spPr bwMode="auto">
            <a:xfrm flipV="1">
              <a:off x="4330768" y="5331088"/>
              <a:ext cx="4141489" cy="4410"/>
            </a:xfrm>
            <a:prstGeom prst="straightConnector1">
              <a:avLst/>
            </a:prstGeom>
            <a:noFill/>
            <a:ln w="34925" algn="ctr">
              <a:solidFill>
                <a:srgbClr val="C00000">
                  <a:alpha val="98822"/>
                </a:srgbClr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FD9AE0DB-7825-E22E-F217-062144E6598B}"/>
                </a:ext>
              </a:extLst>
            </p:cNvPr>
            <p:cNvCxnSpPr>
              <a:cxnSpLocks noChangeShapeType="1"/>
              <a:stCxn id="15" idx="3"/>
              <a:endCxn id="57" idx="1"/>
            </p:cNvCxnSpPr>
            <p:nvPr/>
          </p:nvCxnSpPr>
          <p:spPr bwMode="auto">
            <a:xfrm>
              <a:off x="2475368" y="5330417"/>
              <a:ext cx="867880" cy="5081"/>
            </a:xfrm>
            <a:prstGeom prst="straightConnector1">
              <a:avLst/>
            </a:prstGeom>
            <a:noFill/>
            <a:ln w="34925" algn="ctr">
              <a:solidFill>
                <a:srgbClr val="C00000">
                  <a:alpha val="98822"/>
                </a:srgbClr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1" name="下箭头 9">
            <a:extLst>
              <a:ext uri="{FF2B5EF4-FFF2-40B4-BE49-F238E27FC236}">
                <a16:creationId xmlns:a16="http://schemas.microsoft.com/office/drawing/2014/main" id="{7E7A9FF1-93E6-6B87-B580-24F4C342B94C}"/>
              </a:ext>
            </a:extLst>
          </p:cNvPr>
          <p:cNvSpPr/>
          <p:nvPr/>
        </p:nvSpPr>
        <p:spPr bwMode="auto">
          <a:xfrm>
            <a:off x="7709787" y="3374517"/>
            <a:ext cx="613002" cy="831877"/>
          </a:xfrm>
          <a:prstGeom prst="downArrow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endParaRPr lang="zh-CN" altLang="en-US">
              <a:solidFill>
                <a:srgbClr val="FFFF99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F52B31C-66FE-0398-55AE-646BE47F04DE}"/>
              </a:ext>
            </a:extLst>
          </p:cNvPr>
          <p:cNvSpPr txBox="1"/>
          <p:nvPr/>
        </p:nvSpPr>
        <p:spPr bwMode="auto">
          <a:xfrm>
            <a:off x="10381290" y="5246232"/>
            <a:ext cx="1028061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rgbClr val="0000CC"/>
                </a:solidFill>
                <a:latin typeface="+mj-ea"/>
                <a:ea typeface="+mj-ea"/>
                <a:cs typeface="Times New Roman" panose="02020603050405020304" pitchFamily="18" charset="0"/>
              </a:rPr>
              <a:t>MIMO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F07C912-8F7A-6698-AAEE-272424EA86ED}"/>
              </a:ext>
            </a:extLst>
          </p:cNvPr>
          <p:cNvGrpSpPr/>
          <p:nvPr/>
        </p:nvGrpSpPr>
        <p:grpSpPr>
          <a:xfrm>
            <a:off x="10381290" y="3663900"/>
            <a:ext cx="1028062" cy="1510324"/>
            <a:chOff x="10504015" y="3242234"/>
            <a:chExt cx="1028062" cy="1684248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9E737B0-BA6A-B86B-5B3A-9AC67C23D15B}"/>
                </a:ext>
              </a:extLst>
            </p:cNvPr>
            <p:cNvSpPr txBox="1"/>
            <p:nvPr/>
          </p:nvSpPr>
          <p:spPr bwMode="auto">
            <a:xfrm>
              <a:off x="10504015" y="3242234"/>
              <a:ext cx="1028062" cy="57541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 algn="dist">
                <a:defRPr/>
              </a:pPr>
              <a:r>
                <a:rPr lang="zh-CN" altLang="en-US" sz="20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大规模</a:t>
              </a:r>
              <a:r>
                <a:rPr lang="en-US" altLang="zh-CN" sz="2000" b="1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MIMO</a:t>
              </a: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13BF018E-9D9C-BD48-71FF-2852036C0EE0}"/>
                </a:ext>
              </a:extLst>
            </p:cNvPr>
            <p:cNvCxnSpPr>
              <a:cxnSpLocks noChangeShapeType="1"/>
              <a:stCxn id="62" idx="0"/>
              <a:endCxn id="64" idx="2"/>
            </p:cNvCxnSpPr>
            <p:nvPr/>
          </p:nvCxnSpPr>
          <p:spPr bwMode="auto">
            <a:xfrm flipV="1">
              <a:off x="11018046" y="3817648"/>
              <a:ext cx="0" cy="1108834"/>
            </a:xfrm>
            <a:prstGeom prst="straightConnector1">
              <a:avLst/>
            </a:prstGeom>
            <a:noFill/>
            <a:ln w="34925" algn="ctr">
              <a:solidFill>
                <a:srgbClr val="C00000">
                  <a:alpha val="98822"/>
                </a:srgbClr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795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2.59259E-6 L 0.41198 -0.00324 " pathEditMode="relative" rAng="0" ptsTypes="AA">
                                      <p:cBhvr>
                                        <p:cTn id="28" dur="1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9" y="-16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3.33333E-6 L 0.58229 -0.00324 " pathEditMode="relative" rAng="0" ptsTypes="AA">
                                      <p:cBhvr>
                                        <p:cTn id="30" dur="1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15" y="-1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-4.81481E-6 L 0.32721 -0.01087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54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61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9999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CACA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 bwMode="auto">
        <a:solidFill>
          <a:srgbClr val="FFFFFF"/>
        </a:solidFill>
        <a:ln w="34925">
          <a:solidFill>
            <a:schemeClr val="accent2"/>
          </a:solidFill>
        </a:ln>
      </a:spPr>
      <a:bodyPr anchor="ctr"/>
      <a:lstStyle>
        <a:defPPr algn="just">
          <a:lnSpc>
            <a:spcPct val="125000"/>
          </a:lnSpc>
          <a:defRPr sz="2000" b="1" dirty="0" smtClean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a: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默认设计模板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30F0E0B3C2F1A048A79614CBF57DA9A1" ma:contentTypeVersion="0" ma:contentTypeDescription="新建文档。" ma:contentTypeScope="" ma:versionID="d065386e7bda53e696d962ed83eb36d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831234818fa9dac7879b5561de7b42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5A2048-FC6C-401E-855B-3631CB2527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8D782C-D66D-435F-9801-9A634115BA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EB4872A-B5D7-470A-8770-505610BF740C}">
  <ds:schemaRefs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646925</TotalTime>
  <Words>5273</Words>
  <Application>Microsoft Office PowerPoint</Application>
  <PresentationFormat>宽屏</PresentationFormat>
  <Paragraphs>549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PMingLiU</vt:lpstr>
      <vt:lpstr>Söhne</vt:lpstr>
      <vt:lpstr>等线</vt:lpstr>
      <vt:lpstr>黑体</vt:lpstr>
      <vt:lpstr>华文行楷</vt:lpstr>
      <vt:lpstr>宋体</vt:lpstr>
      <vt:lpstr>微软雅黑</vt:lpstr>
      <vt:lpstr>Arial</vt:lpstr>
      <vt:lpstr>Arial Black</vt:lpstr>
      <vt:lpstr>Calibri</vt:lpstr>
      <vt:lpstr>Lucida Sans</vt:lpstr>
      <vt:lpstr>Sitka Display</vt:lpstr>
      <vt:lpstr>Times New Roman</vt:lpstr>
      <vt:lpstr>Verdana</vt:lpstr>
      <vt:lpstr>Wingdings</vt:lpstr>
      <vt:lpstr>Wingdings 2</vt:lpstr>
      <vt:lpstr>默认设计模板</vt:lpstr>
      <vt:lpstr>PowerPoint 演示文稿</vt:lpstr>
      <vt:lpstr>汇报提纲</vt:lpstr>
      <vt:lpstr>个人基本情况：教育工作经历</vt:lpstr>
      <vt:lpstr>个人基本情况：学术兼职职务</vt:lpstr>
      <vt:lpstr>个人基本情况：近5年主持科研项目</vt:lpstr>
      <vt:lpstr>个人基本情况：学术论著奖项</vt:lpstr>
      <vt:lpstr>个人基本情况：标准/提案/专利</vt:lpstr>
      <vt:lpstr>汇报提纲</vt:lpstr>
      <vt:lpstr>主要学术成绩：研究背景与意义</vt:lpstr>
      <vt:lpstr>主要学术成绩：研究背景与意义</vt:lpstr>
      <vt:lpstr>主要学术成绩：研究背景与意义</vt:lpstr>
      <vt:lpstr>主要学术成绩：研究背景与意义</vt:lpstr>
      <vt:lpstr>主要学术成绩：研究背景与意义</vt:lpstr>
      <vt:lpstr>主要学术成绩：研究背景与意义</vt:lpstr>
      <vt:lpstr>主要学术成绩：代表性成果1</vt:lpstr>
      <vt:lpstr>主要学术成绩：代表性成果1</vt:lpstr>
      <vt:lpstr>主要学术成绩：代表性成果1</vt:lpstr>
      <vt:lpstr>主要学术成绩：代表性成果2</vt:lpstr>
      <vt:lpstr>主要学术成绩：代表性成果2</vt:lpstr>
      <vt:lpstr>学术贡献二：基于模拟信号反射的高频多天线覆盖增强技术</vt:lpstr>
      <vt:lpstr>主要学术成绩：代表性成果3</vt:lpstr>
      <vt:lpstr>主要学术成绩：代表性成果3</vt:lpstr>
      <vt:lpstr>服务国家战略：牵头国家重点研发计划“6G总体”项目</vt:lpstr>
      <vt:lpstr>服务国家战略：科技部、工信部战略规划报告/指南参编组专家</vt:lpstr>
      <vt:lpstr>汇报提纲</vt:lpstr>
      <vt:lpstr>立项依据</vt:lpstr>
      <vt:lpstr>项目研究内容：思路与目标</vt:lpstr>
      <vt:lpstr>项目研究内容：基础理论层面</vt:lpstr>
      <vt:lpstr>项目研究内容：技术方法层面</vt:lpstr>
      <vt:lpstr>项目研究内容：已有基础与研究计划</vt:lpstr>
      <vt:lpstr>依托平台及预期成果</vt:lpstr>
      <vt:lpstr>衷心感谢各位专家，敬请批评指正！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bjiang</dc:creator>
  <cp:lastModifiedBy>yao</cp:lastModifiedBy>
  <cp:revision>6571</cp:revision>
  <cp:lastPrinted>2024-05-18T09:02:22Z</cp:lastPrinted>
  <dcterms:created xsi:type="dcterms:W3CDTF">2002-03-21T12:02:11Z</dcterms:created>
  <dcterms:modified xsi:type="dcterms:W3CDTF">2025-05-20T14:34:30Z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0x01010030F0E0B3C2F1A048A79614CBF57DA9A1</vt:lpwstr>
  </property>
</Properties>
</file>